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3" r:id="rId6"/>
    <p:sldId id="288" r:id="rId7"/>
    <p:sldId id="289" r:id="rId8"/>
    <p:sldId id="271" r:id="rId9"/>
    <p:sldId id="294" r:id="rId10"/>
    <p:sldId id="259" r:id="rId11"/>
    <p:sldId id="260" r:id="rId12"/>
    <p:sldId id="261" r:id="rId13"/>
    <p:sldId id="264" r:id="rId14"/>
    <p:sldId id="267" r:id="rId15"/>
    <p:sldId id="296" r:id="rId16"/>
    <p:sldId id="297" r:id="rId17"/>
    <p:sldId id="301" r:id="rId18"/>
    <p:sldId id="298" r:id="rId19"/>
    <p:sldId id="299" r:id="rId20"/>
    <p:sldId id="300" r:id="rId21"/>
    <p:sldId id="290" r:id="rId22"/>
    <p:sldId id="291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1.16\&#1087;&#1086;&#1095;&#1090;&#1072;\&#1054;&#1043;&#1044;&#1055;\32-22%20&#1057;&#1043;&#1052;\2015\&#1043;&#1088;&#1091;&#1087;&#1087;&#1099;%20&#1079;&#1076;&#1086;&#1088;&#1086;&#1074;&#1100;&#1103;%202011-2015\&#1043;&#1088;&#1091;&#1087;&#1087;&#1099;%20&#1079;&#1076;&#1086;&#1088;&#1086;&#1074;&#1100;&#1103;%202011-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1.16\&#1087;&#1086;&#1095;&#1090;&#1072;\&#1054;&#1043;&#1044;&#1055;\32-22%20&#1057;&#1043;&#1052;\2015\&#1043;&#1088;&#1091;&#1087;&#1087;&#1099;%20&#1079;&#1076;&#1086;&#1088;&#1086;&#1074;&#1100;&#1103;%202011-2015\&#1043;&#1088;&#1091;&#1087;&#1087;&#1099;%20&#1079;&#1076;&#1086;&#1088;&#1086;&#1074;&#1100;&#1103;%202011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/>
      <c:lineChart>
        <c:grouping val="standard"/>
        <c:varyColors val="1"/>
        <c:ser>
          <c:idx val="0"/>
          <c:order val="0"/>
          <c:tx>
            <c:v>1 группа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01-4665-82A3-9065B0727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01-4665-82A3-9065B0727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01-4665-82A3-9065B0727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01-4665-82A3-9065B07273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8,6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01-4665-82A3-9065B0727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2011'!$D$3:$D$7</c:f>
              <c:numCache>
                <c:formatCode>General</c:formatCode>
                <c:ptCount val="5"/>
                <c:pt idx="0">
                  <c:v>1.5</c:v>
                </c:pt>
                <c:pt idx="1">
                  <c:v>4.3899999999999997</c:v>
                </c:pt>
                <c:pt idx="2">
                  <c:v>7.08</c:v>
                </c:pt>
                <c:pt idx="3">
                  <c:v>5.99</c:v>
                </c:pt>
                <c:pt idx="4">
                  <c:v>4.45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501-4665-82A3-9065B072731B}"/>
            </c:ext>
          </c:extLst>
        </c:ser>
        <c:ser>
          <c:idx val="1"/>
          <c:order val="1"/>
          <c:tx>
            <c:v>2 группа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01-4665-82A3-9065B0727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01-4665-82A3-9065B0727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01-4665-82A3-9065B0727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01-4665-82A3-9065B07273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73,1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01-4665-82A3-9065B0727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2011'!$H$3:$H$7</c:f>
              <c:numCache>
                <c:formatCode>General</c:formatCode>
                <c:ptCount val="5"/>
                <c:pt idx="0">
                  <c:v>35.770000000000003</c:v>
                </c:pt>
                <c:pt idx="1">
                  <c:v>37.56</c:v>
                </c:pt>
                <c:pt idx="2">
                  <c:v>33.620000000000012</c:v>
                </c:pt>
                <c:pt idx="3">
                  <c:v>35.300000000000004</c:v>
                </c:pt>
                <c:pt idx="4">
                  <c:v>36.300000000000004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0501-4665-82A3-9065B072731B}"/>
            </c:ext>
          </c:extLst>
        </c:ser>
        <c:ser>
          <c:idx val="2"/>
          <c:order val="2"/>
          <c:tx>
            <c:v>3 группа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01-4665-82A3-9065B0727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01-4665-82A3-9065B0727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501-4665-82A3-9065B0727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01-4665-82A3-9065B07273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17,4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01-4665-82A3-9065B0727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2011'!$L$3:$L$7</c:f>
              <c:numCache>
                <c:formatCode>General</c:formatCode>
                <c:ptCount val="5"/>
                <c:pt idx="0">
                  <c:v>12.44</c:v>
                </c:pt>
                <c:pt idx="1">
                  <c:v>11.46</c:v>
                </c:pt>
                <c:pt idx="2">
                  <c:v>11.59</c:v>
                </c:pt>
                <c:pt idx="3">
                  <c:v>8.51</c:v>
                </c:pt>
                <c:pt idx="4">
                  <c:v>7.72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0501-4665-82A3-9065B072731B}"/>
            </c:ext>
          </c:extLst>
        </c:ser>
        <c:ser>
          <c:idx val="3"/>
          <c:order val="3"/>
          <c:tx>
            <c:v>4 группа</c:v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01-4665-82A3-9065B0727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01-4665-82A3-9065B0727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01-4665-82A3-9065B0727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01-4665-82A3-9065B07273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0,9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01-4665-82A3-9065B0727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2011'!$P$3:$P$7</c:f>
              <c:numCache>
                <c:formatCode>General</c:formatCode>
                <c:ptCount val="5"/>
                <c:pt idx="0">
                  <c:v>0.41000000000000025</c:v>
                </c:pt>
                <c:pt idx="1">
                  <c:v>0.98</c:v>
                </c:pt>
                <c:pt idx="2">
                  <c:v>0.76000000000000056</c:v>
                </c:pt>
                <c:pt idx="3">
                  <c:v>0.5800000000000004</c:v>
                </c:pt>
                <c:pt idx="4">
                  <c:v>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0501-4665-82A3-9065B0727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17280"/>
        <c:axId val="61618816"/>
      </c:lineChart>
      <c:catAx>
        <c:axId val="61617280"/>
        <c:scaling>
          <c:orientation val="minMax"/>
        </c:scaling>
        <c:delete val="1"/>
        <c:axPos val="b"/>
        <c:minorGridlines/>
        <c:numFmt formatCode="General" sourceLinked="1"/>
        <c:majorTickMark val="cross"/>
        <c:minorTickMark val="cross"/>
        <c:tickLblPos val="nextTo"/>
        <c:crossAx val="61618816"/>
        <c:crosses val="autoZero"/>
        <c:auto val="1"/>
        <c:lblAlgn val="ctr"/>
        <c:lblOffset val="100"/>
        <c:noMultiLvlLbl val="1"/>
      </c:catAx>
      <c:valAx>
        <c:axId val="616188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1617280"/>
        <c:crosses val="autoZero"/>
        <c:crossBetween val="between"/>
      </c:valAx>
    </c:plotArea>
    <c:legend>
      <c:legendPos val="r"/>
      <c:overlay val="1"/>
    </c:legend>
    <c:plotVisOnly val="1"/>
    <c:dispBlanksAs val="zero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'Z:\ОГДП\32-22 СГМ\2015\Группы здоровья 2011-2015\[Группы здоровья динамика 2011-2015.xls]Группы здоровья 2011'!$C$10:$F$10</c:f>
              <c:strCache>
                <c:ptCount val="1"/>
                <c:pt idx="0">
                  <c:v>Основная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E-4D8F-8AF2-CBF1D05BD7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E-4D8F-8AF2-CBF1D05BD7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E-4D8F-8AF2-CBF1D05BD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E-4D8F-8AF2-CBF1D05BD7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70,9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E-4D8F-8AF2-CBF1D05BD7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2011'!$A$13:$A$17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2011'!$D$13:$D$17</c:f>
              <c:numCache>
                <c:formatCode>General</c:formatCode>
                <c:ptCount val="5"/>
                <c:pt idx="0">
                  <c:v>32.5</c:v>
                </c:pt>
                <c:pt idx="1">
                  <c:v>34.879999999999995</c:v>
                </c:pt>
                <c:pt idx="2">
                  <c:v>35.370000000000005</c:v>
                </c:pt>
                <c:pt idx="3">
                  <c:v>35.980000000000004</c:v>
                </c:pt>
                <c:pt idx="4">
                  <c:v>36.04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BEE-4D8F-8AF2-CBF1D05BD730}"/>
            </c:ext>
          </c:extLst>
        </c:ser>
        <c:ser>
          <c:idx val="1"/>
          <c:order val="1"/>
          <c:tx>
            <c:strRef>
              <c:f>'Z:\ОГДП\32-22 СГМ\2015\Группы здоровья 2011-2015\[Группы здоровья динамика 2011-2015.xls]Группы здоровья 2011'!$G$10:$J$10</c:f>
              <c:strCache>
                <c:ptCount val="1"/>
                <c:pt idx="0">
                  <c:v>Подготовительная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EE-4D8F-8AF2-CBF1D05BD7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EE-4D8F-8AF2-CBF1D05BD7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EE-4D8F-8AF2-CBF1D05BD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EE-4D8F-8AF2-CBF1D05BD7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23,2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EE-4D8F-8AF2-CBF1D05BD7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2011'!$A$13:$A$17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2011'!$H$13:$H$17</c:f>
              <c:numCache>
                <c:formatCode>General</c:formatCode>
                <c:ptCount val="5"/>
                <c:pt idx="0">
                  <c:v>15.719999999999999</c:v>
                </c:pt>
                <c:pt idx="1">
                  <c:v>15.850000000000009</c:v>
                </c:pt>
                <c:pt idx="2">
                  <c:v>14.46</c:v>
                </c:pt>
                <c:pt idx="3">
                  <c:v>12.350000000000009</c:v>
                </c:pt>
                <c:pt idx="4">
                  <c:v>10.69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BEE-4D8F-8AF2-CBF1D05BD730}"/>
            </c:ext>
          </c:extLst>
        </c:ser>
        <c:ser>
          <c:idx val="2"/>
          <c:order val="2"/>
          <c:tx>
            <c:strRef>
              <c:f>'Z:\ОГДП\32-22 СГМ\2015\Группы здоровья 2011-2015\[Группы здоровья динамика 2011-2015.xls]Группы здоровья 2011'!$K$10:$N$10</c:f>
              <c:strCache>
                <c:ptCount val="1"/>
                <c:pt idx="0">
                  <c:v>Специальная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EE-4D8F-8AF2-CBF1D05BD7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EE-4D8F-8AF2-CBF1D05BD7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EE-4D8F-8AF2-CBF1D05BD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EE-4D8F-8AF2-CBF1D05BD7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4,3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BEE-4D8F-8AF2-CBF1D05BD7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2011'!$A$13:$A$17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2011'!$L$13:$L$17</c:f>
              <c:numCache>
                <c:formatCode>General</c:formatCode>
                <c:ptCount val="5"/>
                <c:pt idx="0">
                  <c:v>1.57</c:v>
                </c:pt>
                <c:pt idx="1">
                  <c:v>2.2000000000000002</c:v>
                </c:pt>
                <c:pt idx="2">
                  <c:v>2.8099999999999987</c:v>
                </c:pt>
                <c:pt idx="3">
                  <c:v>1.82</c:v>
                </c:pt>
                <c:pt idx="4">
                  <c:v>1.58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4BEE-4D8F-8AF2-CBF1D05BD730}"/>
            </c:ext>
          </c:extLst>
        </c:ser>
        <c:ser>
          <c:idx val="3"/>
          <c:order val="3"/>
          <c:tx>
            <c:strRef>
              <c:f>'Z:\ОГДП\32-22 СГМ\2015\Группы здоровья 2011-2015\[Группы здоровья динамика 2011-2015.xls]Группы здоровья 2011'!$O$10:$R$10</c:f>
              <c:strCache>
                <c:ptCount val="1"/>
                <c:pt idx="0">
                  <c:v>ЛФК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BEE-4D8F-8AF2-CBF1D05BD7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EE-4D8F-8AF2-CBF1D05BD7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BEE-4D8F-8AF2-CBF1D05BD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BEE-4D8F-8AF2-CBF1D05BD7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1,6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BEE-4D8F-8AF2-CBF1D05BD7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'Z:\ОГДП\32-22 СГМ\2015\Группы здоровья 2011-2015\[Группы здоровья динамика 2011-2015.xls]Группы здоровья 2011'!$A$13:$A$17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'Z:\ОГДП\32-22 СГМ\2015\Группы здоровья 2011-2015\[Группы здоровья динамика 2011-2015.xls]Группы здоровья 2011'!$P$13:$P$17</c:f>
              <c:numCache>
                <c:formatCode>General</c:formatCode>
                <c:ptCount val="5"/>
                <c:pt idx="0">
                  <c:v>0.41000000000000025</c:v>
                </c:pt>
                <c:pt idx="1">
                  <c:v>1.46</c:v>
                </c:pt>
                <c:pt idx="2">
                  <c:v>0.49000000000000027</c:v>
                </c:pt>
                <c:pt idx="3">
                  <c:v>0.29000000000000026</c:v>
                </c:pt>
                <c:pt idx="4">
                  <c:v>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4BEE-4D8F-8AF2-CBF1D05B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79872"/>
        <c:axId val="61718528"/>
      </c:lineChart>
      <c:catAx>
        <c:axId val="61679872"/>
        <c:scaling>
          <c:orientation val="minMax"/>
        </c:scaling>
        <c:delete val="1"/>
        <c:axPos val="b"/>
        <c:minorGridlines/>
        <c:numFmt formatCode="General" sourceLinked="1"/>
        <c:majorTickMark val="cross"/>
        <c:minorTickMark val="cross"/>
        <c:tickLblPos val="nextTo"/>
        <c:crossAx val="61718528"/>
        <c:crosses val="autoZero"/>
        <c:auto val="1"/>
        <c:lblAlgn val="ctr"/>
        <c:lblOffset val="100"/>
        <c:noMultiLvlLbl val="1"/>
      </c:catAx>
      <c:valAx>
        <c:axId val="6171852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1679872"/>
        <c:crosses val="autoZero"/>
        <c:crossBetween val="between"/>
      </c:valAx>
    </c:plotArea>
    <c:legend>
      <c:legendPos val="r"/>
      <c:overlay val="1"/>
    </c:legend>
    <c:plotVisOnly val="1"/>
    <c:dispBlanksAs val="zero"/>
    <c:showDLblsOverMax val="1"/>
  </c:chart>
  <c:externalData r:id="rId1">
    <c:autoUpdate val="1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29590821284382E-2"/>
          <c:y val="3.184357699229047E-2"/>
          <c:w val="0.33172019475247483"/>
          <c:h val="0.95793764048311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A275-4755-8B06-4E28079349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/>
                      <a:t>внутришкольная среда – </a:t>
                    </a:r>
                    <a:fld id="{4E3338FE-B362-42F6-A1BD-405CD396C010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7918996510642413"/>
                      <c:h val="0.3525479970985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75-4755-8B06-4E280793493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5-4755-8B06-4E280793493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5-4755-8B06-4E28079349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5-4755-8B06-4E28079349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факторы внутришкольной среды</c:v>
                </c:pt>
                <c:pt idx="1">
                  <c:v>другие факроры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5-4755-8B06-4E2807934937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B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Занятия спортом в семьях</a:t>
            </a:r>
          </a:p>
        </c:rich>
      </c:tx>
      <c:layout>
        <c:manualLayout>
          <c:xMode val="edge"/>
          <c:yMode val="edge"/>
          <c:x val="0.18721719244001137"/>
          <c:y val="4.7168531661856694E-2"/>
        </c:manualLayout>
      </c:layout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занятия спортом в семьях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009454222600501"/>
                  <c:y val="7.998142325271351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fld id="{480C2F5C-4C5B-437B-A94C-762ABC6CE638}" type="CATEGORYNAME">
                      <a:rPr lang="en-US" baseline="0" smtClean="0"/>
                      <a:pPr/>
                      <a:t>[ИМЯ КАТЕГОРИИ]</a:t>
                    </a:fld>
                    <a:r>
                      <a:rPr lang="en-US" baseline="0" dirty="0"/>
                      <a:t> </a:t>
                    </a:r>
                    <a:fld id="{9926C5CE-D03E-4F53-8037-D324A43AA622}" type="PERCENTAGE">
                      <a:rPr lang="en-US" baseline="0" smtClean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58F-464C-B061-A5BE8BD46AF4}"/>
                </c:ext>
              </c:extLst>
            </c:dLbl>
            <c:dLbl>
              <c:idx val="1"/>
              <c:layout>
                <c:manualLayout>
                  <c:x val="-1.4946550194987751E-2"/>
                  <c:y val="0.48030483693026355"/>
                </c:manualLayout>
              </c:layout>
              <c:tx>
                <c:rich>
                  <a:bodyPr/>
                  <a:lstStyle/>
                  <a:p>
                    <a:fld id="{99711621-0FBF-4C93-A528-E8FCBA4AADCC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15A2F05D-88A4-42DD-8AD7-B381CD10772B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2291649797856733"/>
                      <c:h val="9.58751676170347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8F-464C-B061-A5BE8BD46AF4}"/>
                </c:ext>
              </c:extLst>
            </c:dLbl>
            <c:dLbl>
              <c:idx val="2"/>
              <c:layout>
                <c:manualLayout>
                  <c:x val="1.1006192343976824E-2"/>
                  <c:y val="2.5549325268768592E-2"/>
                </c:manualLayout>
              </c:layout>
              <c:tx>
                <c:rich>
                  <a:bodyPr/>
                  <a:lstStyle/>
                  <a:p>
                    <a:fld id="{E550A591-8D86-41C0-BE92-C5C4099F4093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5453A0F-B69D-4A8F-B8BC-14A189CBFD8D}" type="PERCENTAGE">
                      <a:rPr lang="ru-RU" baseline="0" smtClean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5399049352331848"/>
                      <c:h val="0.14073662357929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8F-464C-B061-A5BE8BD46AF4}"/>
                </c:ext>
              </c:extLst>
            </c:dLbl>
            <c:dLbl>
              <c:idx val="3"/>
              <c:layout>
                <c:manualLayout>
                  <c:x val="-0.10898106425086478"/>
                  <c:y val="5.7422560283999453E-2"/>
                </c:manualLayout>
              </c:layout>
              <c:tx>
                <c:rich>
                  <a:bodyPr/>
                  <a:lstStyle/>
                  <a:p>
                    <a:fld id="{7C7748E0-EE31-4C85-A164-516B6284FA5F}" type="CATEGORYNAME">
                      <a:rPr lang="ru-RU" baseline="0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15EFC30-900F-4ACE-98D3-85A3D549491A}" type="PERCENTAGE">
                      <a:rPr lang="ru-RU" baseline="0" smtClean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8F-464C-B061-A5BE8BD46A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регулярные</c:v>
                </c:pt>
                <c:pt idx="1">
                  <c:v>периодические</c:v>
                </c:pt>
                <c:pt idx="2">
                  <c:v>не определились</c:v>
                </c:pt>
                <c:pt idx="3">
                  <c:v>не занимаются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18.7</c:v>
                </c:pt>
                <c:pt idx="2">
                  <c:v>62.4</c:v>
                </c:pt>
                <c:pt idx="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8F-464C-B061-A5BE8BD46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BY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C3324-7F0A-4D14-B86B-68647CE308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4C8F0-9DEE-47C1-8F97-F4E1ACDC6F87}">
      <dgm:prSet phldrT="[Текст]"/>
      <dgm:spPr/>
      <dgm:t>
        <a:bodyPr/>
        <a:lstStyle/>
        <a:p>
          <a:r>
            <a:rPr lang="ru-RU" dirty="0"/>
            <a:t>Медицинский работник</a:t>
          </a:r>
        </a:p>
      </dgm:t>
    </dgm:pt>
    <dgm:pt modelId="{8D758BE9-7F21-4F9D-B8CB-A2C9B41CB78A}" type="parTrans" cxnId="{855494C0-087E-4C34-ADFE-C2CB980B5951}">
      <dgm:prSet/>
      <dgm:spPr/>
      <dgm:t>
        <a:bodyPr/>
        <a:lstStyle/>
        <a:p>
          <a:endParaRPr lang="ru-RU"/>
        </a:p>
      </dgm:t>
    </dgm:pt>
    <dgm:pt modelId="{D7E6BC70-2F3E-48DB-8E0C-0230063C4705}" type="sibTrans" cxnId="{855494C0-087E-4C34-ADFE-C2CB980B5951}">
      <dgm:prSet/>
      <dgm:spPr/>
      <dgm:t>
        <a:bodyPr/>
        <a:lstStyle/>
        <a:p>
          <a:endParaRPr lang="ru-RU"/>
        </a:p>
      </dgm:t>
    </dgm:pt>
    <dgm:pt modelId="{7C418445-F39F-4926-84EF-E6AA800FF26E}">
      <dgm:prSet phldrT="[Текст]"/>
      <dgm:spPr/>
      <dgm:t>
        <a:bodyPr/>
        <a:lstStyle/>
        <a:p>
          <a:r>
            <a:rPr lang="ru-RU" dirty="0"/>
            <a:t>Разработка плана профилактических и оздоровительных мероприятий</a:t>
          </a:r>
        </a:p>
      </dgm:t>
    </dgm:pt>
    <dgm:pt modelId="{91D6B0CC-0426-4CF7-B2A2-3AEDA9B82A90}" type="parTrans" cxnId="{48077B1B-1FFE-4781-BD68-7901CCB8B499}">
      <dgm:prSet/>
      <dgm:spPr/>
      <dgm:t>
        <a:bodyPr/>
        <a:lstStyle/>
        <a:p>
          <a:endParaRPr lang="ru-RU"/>
        </a:p>
      </dgm:t>
    </dgm:pt>
    <dgm:pt modelId="{811795CC-A7E9-400E-8635-61929CA6C894}" type="sibTrans" cxnId="{48077B1B-1FFE-4781-BD68-7901CCB8B499}">
      <dgm:prSet/>
      <dgm:spPr/>
      <dgm:t>
        <a:bodyPr/>
        <a:lstStyle/>
        <a:p>
          <a:endParaRPr lang="ru-RU"/>
        </a:p>
      </dgm:t>
    </dgm:pt>
    <dgm:pt modelId="{90E8E0C3-DC4A-4629-8CAB-9CD5A15FA2BD}">
      <dgm:prSet phldrT="[Текст]"/>
      <dgm:spPr/>
      <dgm:t>
        <a:bodyPr/>
        <a:lstStyle/>
        <a:p>
          <a:r>
            <a:rPr lang="ru-RU" dirty="0"/>
            <a:t>Обучение педагогов и обслуживающего персонала</a:t>
          </a:r>
        </a:p>
      </dgm:t>
    </dgm:pt>
    <dgm:pt modelId="{8DE6C5E0-6324-4B60-9C82-258523A0CFAE}" type="parTrans" cxnId="{C4649B59-4B24-47CF-9C49-E9BF1FA298D8}">
      <dgm:prSet/>
      <dgm:spPr/>
      <dgm:t>
        <a:bodyPr/>
        <a:lstStyle/>
        <a:p>
          <a:endParaRPr lang="ru-RU"/>
        </a:p>
      </dgm:t>
    </dgm:pt>
    <dgm:pt modelId="{BCC19F80-6DA1-4A29-9AA2-C51C5994D450}" type="sibTrans" cxnId="{C4649B59-4B24-47CF-9C49-E9BF1FA298D8}">
      <dgm:prSet/>
      <dgm:spPr/>
      <dgm:t>
        <a:bodyPr/>
        <a:lstStyle/>
        <a:p>
          <a:endParaRPr lang="ru-RU"/>
        </a:p>
      </dgm:t>
    </dgm:pt>
    <dgm:pt modelId="{7D501D0A-D437-44C7-A0A8-6FBABEDBB383}">
      <dgm:prSet phldrT="[Текст]"/>
      <dgm:spPr/>
      <dgm:t>
        <a:bodyPr/>
        <a:lstStyle/>
        <a:p>
          <a:r>
            <a:rPr lang="ru-RU" dirty="0"/>
            <a:t>Администрация учреждения образования</a:t>
          </a:r>
        </a:p>
      </dgm:t>
    </dgm:pt>
    <dgm:pt modelId="{DEF2C37C-AD23-4FB8-8E6A-3D29E42121A4}" type="parTrans" cxnId="{D068D474-A05C-4E32-9A8E-34490194656F}">
      <dgm:prSet/>
      <dgm:spPr/>
      <dgm:t>
        <a:bodyPr/>
        <a:lstStyle/>
        <a:p>
          <a:endParaRPr lang="ru-RU"/>
        </a:p>
      </dgm:t>
    </dgm:pt>
    <dgm:pt modelId="{EB8D12B7-4BD7-4929-8146-10A86C07A0A2}" type="sibTrans" cxnId="{D068D474-A05C-4E32-9A8E-34490194656F}">
      <dgm:prSet/>
      <dgm:spPr/>
      <dgm:t>
        <a:bodyPr/>
        <a:lstStyle/>
        <a:p>
          <a:endParaRPr lang="ru-RU"/>
        </a:p>
      </dgm:t>
    </dgm:pt>
    <dgm:pt modelId="{33CE3110-16A9-4072-A426-5C9B7C86325C}">
      <dgm:prSet phldrT="[Текст]"/>
      <dgm:spPr/>
      <dgm:t>
        <a:bodyPr/>
        <a:lstStyle/>
        <a:p>
          <a:r>
            <a:rPr lang="ru-RU" dirty="0"/>
            <a:t>Контроль работы педагогов и обслуживающего персонала</a:t>
          </a:r>
        </a:p>
      </dgm:t>
    </dgm:pt>
    <dgm:pt modelId="{CBEE21AD-B054-4694-BA8F-C59753A42075}" type="parTrans" cxnId="{AAD60558-2BCE-4E9F-917E-65D74151F47C}">
      <dgm:prSet/>
      <dgm:spPr/>
      <dgm:t>
        <a:bodyPr/>
        <a:lstStyle/>
        <a:p>
          <a:endParaRPr lang="ru-RU"/>
        </a:p>
      </dgm:t>
    </dgm:pt>
    <dgm:pt modelId="{83C03EB4-814B-4808-95CC-1173B8042D27}" type="sibTrans" cxnId="{AAD60558-2BCE-4E9F-917E-65D74151F47C}">
      <dgm:prSet/>
      <dgm:spPr/>
      <dgm:t>
        <a:bodyPr/>
        <a:lstStyle/>
        <a:p>
          <a:endParaRPr lang="ru-RU"/>
        </a:p>
      </dgm:t>
    </dgm:pt>
    <dgm:pt modelId="{8AF1C886-4CCA-4889-A572-F08ABEB4DCD4}">
      <dgm:prSet phldrT="[Текст]"/>
      <dgm:spPr/>
      <dgm:t>
        <a:bodyPr/>
        <a:lstStyle/>
        <a:p>
          <a:r>
            <a:rPr lang="ru-RU" dirty="0"/>
            <a:t>Оценка содержания и методик оздоровительной работы</a:t>
          </a:r>
        </a:p>
      </dgm:t>
    </dgm:pt>
    <dgm:pt modelId="{53DE8B84-8F73-47BC-B9A7-DE92F3969334}" type="parTrans" cxnId="{C88EEB7D-9598-4B89-93E1-BCE4B6A8274C}">
      <dgm:prSet/>
      <dgm:spPr/>
      <dgm:t>
        <a:bodyPr/>
        <a:lstStyle/>
        <a:p>
          <a:endParaRPr lang="ru-RU"/>
        </a:p>
      </dgm:t>
    </dgm:pt>
    <dgm:pt modelId="{33E18D91-0BCF-4992-8836-9CA2AD361898}" type="sibTrans" cxnId="{C88EEB7D-9598-4B89-93E1-BCE4B6A8274C}">
      <dgm:prSet/>
      <dgm:spPr/>
      <dgm:t>
        <a:bodyPr/>
        <a:lstStyle/>
        <a:p>
          <a:endParaRPr lang="ru-RU"/>
        </a:p>
      </dgm:t>
    </dgm:pt>
    <dgm:pt modelId="{CD6F18D6-6996-4159-B10B-0F0B9AA1DB5D}">
      <dgm:prSet phldrT="[Текст]"/>
      <dgm:spPr/>
      <dgm:t>
        <a:bodyPr/>
        <a:lstStyle/>
        <a:p>
          <a:r>
            <a:rPr lang="ru-RU" dirty="0"/>
            <a:t>Контроль соблюдения санитарно-гигиенических требований</a:t>
          </a:r>
        </a:p>
      </dgm:t>
    </dgm:pt>
    <dgm:pt modelId="{0C6A4BE0-5907-4DF3-B2BD-79F022B453EC}" type="parTrans" cxnId="{3F79521F-4D3C-4F36-A4BE-E3E273F7140A}">
      <dgm:prSet/>
      <dgm:spPr/>
      <dgm:t>
        <a:bodyPr/>
        <a:lstStyle/>
        <a:p>
          <a:endParaRPr lang="ru-RU"/>
        </a:p>
      </dgm:t>
    </dgm:pt>
    <dgm:pt modelId="{09F01B7F-EC8A-47CC-9340-5DEC5FD946AA}" type="sibTrans" cxnId="{3F79521F-4D3C-4F36-A4BE-E3E273F7140A}">
      <dgm:prSet/>
      <dgm:spPr/>
      <dgm:t>
        <a:bodyPr/>
        <a:lstStyle/>
        <a:p>
          <a:endParaRPr lang="ru-RU"/>
        </a:p>
      </dgm:t>
    </dgm:pt>
    <dgm:pt modelId="{0B4C0FDA-33DF-4E19-A89A-CE19D9DE2302}">
      <dgm:prSet phldrT="[Текст]"/>
      <dgm:spPr/>
      <dgm:t>
        <a:bodyPr/>
        <a:lstStyle/>
        <a:p>
          <a:r>
            <a:rPr lang="ru-RU" dirty="0"/>
            <a:t>Анализ показателей здоровья детей, коррекции в зависимости от состояния здоровья детей </a:t>
          </a:r>
        </a:p>
      </dgm:t>
    </dgm:pt>
    <dgm:pt modelId="{959BC0F5-EC95-4995-9A1E-9951A35DCE35}" type="parTrans" cxnId="{57AF8361-2CC9-4293-8026-600E9499E28D}">
      <dgm:prSet/>
      <dgm:spPr/>
      <dgm:t>
        <a:bodyPr/>
        <a:lstStyle/>
        <a:p>
          <a:endParaRPr lang="ru-RU"/>
        </a:p>
      </dgm:t>
    </dgm:pt>
    <dgm:pt modelId="{E52EB374-1771-4AF9-99F5-E27C8FEF94EB}" type="sibTrans" cxnId="{57AF8361-2CC9-4293-8026-600E9499E28D}">
      <dgm:prSet/>
      <dgm:spPr/>
      <dgm:t>
        <a:bodyPr/>
        <a:lstStyle/>
        <a:p>
          <a:endParaRPr lang="ru-RU"/>
        </a:p>
      </dgm:t>
    </dgm:pt>
    <dgm:pt modelId="{AADBFF25-1ECD-409C-B296-AB7295E76DAC}">
      <dgm:prSet phldrT="[Текст]"/>
      <dgm:spPr/>
      <dgm:t>
        <a:bodyPr/>
        <a:lstStyle/>
        <a:p>
          <a:r>
            <a:rPr lang="ru-RU" dirty="0"/>
            <a:t>Контроль соблюдения санитарно-гигиенических требований и мер безопасности</a:t>
          </a:r>
        </a:p>
      </dgm:t>
    </dgm:pt>
    <dgm:pt modelId="{B6316A8F-88E1-4D18-B75A-6FD58F63E412}" type="parTrans" cxnId="{43B42EDC-6D1F-4526-9773-266627FE34AD}">
      <dgm:prSet/>
      <dgm:spPr/>
      <dgm:t>
        <a:bodyPr/>
        <a:lstStyle/>
        <a:p>
          <a:endParaRPr lang="ru-RU"/>
        </a:p>
      </dgm:t>
    </dgm:pt>
    <dgm:pt modelId="{2733D285-6620-4C3B-B0A7-71FC539F7E8E}" type="sibTrans" cxnId="{43B42EDC-6D1F-4526-9773-266627FE34AD}">
      <dgm:prSet/>
      <dgm:spPr/>
      <dgm:t>
        <a:bodyPr/>
        <a:lstStyle/>
        <a:p>
          <a:endParaRPr lang="ru-RU"/>
        </a:p>
      </dgm:t>
    </dgm:pt>
    <dgm:pt modelId="{D11BD80A-E6D2-422C-9254-5909EAD83CAF}">
      <dgm:prSet phldrT="[Текст]"/>
      <dgm:spPr/>
      <dgm:t>
        <a:bodyPr/>
        <a:lstStyle/>
        <a:p>
          <a:r>
            <a:rPr lang="ru-RU" dirty="0"/>
            <a:t>Разъяснительная работа с родителями</a:t>
          </a:r>
        </a:p>
      </dgm:t>
    </dgm:pt>
    <dgm:pt modelId="{EDAA8BEF-0D0B-4ACB-8980-AA4669746207}" type="parTrans" cxnId="{54F80403-A173-40F1-912D-49216EBF564C}">
      <dgm:prSet/>
      <dgm:spPr/>
      <dgm:t>
        <a:bodyPr/>
        <a:lstStyle/>
        <a:p>
          <a:endParaRPr lang="ru-RU"/>
        </a:p>
      </dgm:t>
    </dgm:pt>
    <dgm:pt modelId="{7FEF3FB4-1A5B-4871-892E-CF6B627D9DC4}" type="sibTrans" cxnId="{54F80403-A173-40F1-912D-49216EBF564C}">
      <dgm:prSet/>
      <dgm:spPr/>
      <dgm:t>
        <a:bodyPr/>
        <a:lstStyle/>
        <a:p>
          <a:endParaRPr lang="ru-RU"/>
        </a:p>
      </dgm:t>
    </dgm:pt>
    <dgm:pt modelId="{5B919D5F-9024-452D-BF0F-A1FFC1A74F7E}" type="pres">
      <dgm:prSet presAssocID="{795C3324-7F0A-4D14-B86B-68647CE308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D3C500-526E-4DAD-A706-3DA2EF482B78}" type="pres">
      <dgm:prSet presAssocID="{E124C8F0-9DEE-47C1-8F97-F4E1ACDC6F87}" presName="root" presStyleCnt="0"/>
      <dgm:spPr/>
    </dgm:pt>
    <dgm:pt modelId="{DAE7ADC8-A266-4B36-AB99-E569A20DF6FA}" type="pres">
      <dgm:prSet presAssocID="{E124C8F0-9DEE-47C1-8F97-F4E1ACDC6F87}" presName="rootComposite" presStyleCnt="0"/>
      <dgm:spPr/>
    </dgm:pt>
    <dgm:pt modelId="{6CA9FCF7-1624-488D-9677-45DD6F9A78D1}" type="pres">
      <dgm:prSet presAssocID="{E124C8F0-9DEE-47C1-8F97-F4E1ACDC6F87}" presName="rootText" presStyleLbl="node1" presStyleIdx="0" presStyleCnt="2" custLinFactNeighborX="-73540" custLinFactNeighborY="-64"/>
      <dgm:spPr/>
    </dgm:pt>
    <dgm:pt modelId="{9042E0B8-BBC7-482C-8647-4C18E1E39963}" type="pres">
      <dgm:prSet presAssocID="{E124C8F0-9DEE-47C1-8F97-F4E1ACDC6F87}" presName="rootConnector" presStyleLbl="node1" presStyleIdx="0" presStyleCnt="2"/>
      <dgm:spPr/>
    </dgm:pt>
    <dgm:pt modelId="{96BD1D9F-0199-4C69-AB63-25E785444980}" type="pres">
      <dgm:prSet presAssocID="{E124C8F0-9DEE-47C1-8F97-F4E1ACDC6F87}" presName="childShape" presStyleCnt="0"/>
      <dgm:spPr/>
    </dgm:pt>
    <dgm:pt modelId="{B45A4556-A0E0-4BFD-BE2F-F5B05FB6FC28}" type="pres">
      <dgm:prSet presAssocID="{91D6B0CC-0426-4CF7-B2A2-3AEDA9B82A90}" presName="Name13" presStyleLbl="parChTrans1D2" presStyleIdx="0" presStyleCnt="8"/>
      <dgm:spPr/>
    </dgm:pt>
    <dgm:pt modelId="{99CFED5B-BD65-4B68-A250-C435A263145A}" type="pres">
      <dgm:prSet presAssocID="{7C418445-F39F-4926-84EF-E6AA800FF26E}" presName="childText" presStyleLbl="bgAcc1" presStyleIdx="0" presStyleCnt="8" custScaleX="190021" custLinFactNeighborX="-57491" custLinFactNeighborY="-8533">
        <dgm:presLayoutVars>
          <dgm:bulletEnabled val="1"/>
        </dgm:presLayoutVars>
      </dgm:prSet>
      <dgm:spPr/>
    </dgm:pt>
    <dgm:pt modelId="{A19F7A54-9AEC-4984-A39F-E96AC8DA5896}" type="pres">
      <dgm:prSet presAssocID="{8DE6C5E0-6324-4B60-9C82-258523A0CFAE}" presName="Name13" presStyleLbl="parChTrans1D2" presStyleIdx="1" presStyleCnt="8"/>
      <dgm:spPr/>
    </dgm:pt>
    <dgm:pt modelId="{A505BA4A-7E97-4C30-B553-523775CC8B7D}" type="pres">
      <dgm:prSet presAssocID="{90E8E0C3-DC4A-4629-8CAB-9CD5A15FA2BD}" presName="childText" presStyleLbl="bgAcc1" presStyleIdx="1" presStyleCnt="8" custScaleX="210064" custLinFactNeighborX="-62705" custLinFactNeighborY="-54">
        <dgm:presLayoutVars>
          <dgm:bulletEnabled val="1"/>
        </dgm:presLayoutVars>
      </dgm:prSet>
      <dgm:spPr/>
    </dgm:pt>
    <dgm:pt modelId="{1CF279BE-9408-4BBA-B24D-63EE5031D032}" type="pres">
      <dgm:prSet presAssocID="{0C6A4BE0-5907-4DF3-B2BD-79F022B453EC}" presName="Name13" presStyleLbl="parChTrans1D2" presStyleIdx="2" presStyleCnt="8"/>
      <dgm:spPr/>
    </dgm:pt>
    <dgm:pt modelId="{E858F254-7F63-4B8D-93FA-4726B0F539C5}" type="pres">
      <dgm:prSet presAssocID="{CD6F18D6-6996-4159-B10B-0F0B9AA1DB5D}" presName="childText" presStyleLbl="bgAcc1" presStyleIdx="2" presStyleCnt="8" custScaleX="210040" custLinFactNeighborX="-57491" custLinFactNeighborY="-8261">
        <dgm:presLayoutVars>
          <dgm:bulletEnabled val="1"/>
        </dgm:presLayoutVars>
      </dgm:prSet>
      <dgm:spPr/>
    </dgm:pt>
    <dgm:pt modelId="{87F9EC3C-9715-4448-952E-F71A6655E084}" type="pres">
      <dgm:prSet presAssocID="{959BC0F5-EC95-4995-9A1E-9951A35DCE35}" presName="Name13" presStyleLbl="parChTrans1D2" presStyleIdx="3" presStyleCnt="8"/>
      <dgm:spPr/>
    </dgm:pt>
    <dgm:pt modelId="{76D65D6A-A42A-4645-A377-CCFCB48BCB26}" type="pres">
      <dgm:prSet presAssocID="{0B4C0FDA-33DF-4E19-A89A-CE19D9DE2302}" presName="childText" presStyleLbl="bgAcc1" presStyleIdx="3" presStyleCnt="8" custScaleX="223825" custLinFactNeighborX="-62705" custLinFactNeighborY="-8124">
        <dgm:presLayoutVars>
          <dgm:bulletEnabled val="1"/>
        </dgm:presLayoutVars>
      </dgm:prSet>
      <dgm:spPr/>
    </dgm:pt>
    <dgm:pt modelId="{24B02A56-AEB6-4E2F-A61C-D738E44E2772}" type="pres">
      <dgm:prSet presAssocID="{7D501D0A-D437-44C7-A0A8-6FBABEDBB383}" presName="root" presStyleCnt="0"/>
      <dgm:spPr/>
    </dgm:pt>
    <dgm:pt modelId="{7364FCCF-F76A-4984-A378-5A4979034ED0}" type="pres">
      <dgm:prSet presAssocID="{7D501D0A-D437-44C7-A0A8-6FBABEDBB383}" presName="rootComposite" presStyleCnt="0"/>
      <dgm:spPr/>
    </dgm:pt>
    <dgm:pt modelId="{C97A5481-9BEE-4B95-8302-6BC2CCDB5A7C}" type="pres">
      <dgm:prSet presAssocID="{7D501D0A-D437-44C7-A0A8-6FBABEDBB383}" presName="rootText" presStyleLbl="node1" presStyleIdx="1" presStyleCnt="2" custLinFactNeighborX="-25664" custLinFactNeighborY="-327"/>
      <dgm:spPr/>
    </dgm:pt>
    <dgm:pt modelId="{8D06F1B9-690E-4184-8677-DE857DDF1CE8}" type="pres">
      <dgm:prSet presAssocID="{7D501D0A-D437-44C7-A0A8-6FBABEDBB383}" presName="rootConnector" presStyleLbl="node1" presStyleIdx="1" presStyleCnt="2"/>
      <dgm:spPr/>
    </dgm:pt>
    <dgm:pt modelId="{A263EA6A-0520-4367-A0A8-9581882323E7}" type="pres">
      <dgm:prSet presAssocID="{7D501D0A-D437-44C7-A0A8-6FBABEDBB383}" presName="childShape" presStyleCnt="0"/>
      <dgm:spPr/>
    </dgm:pt>
    <dgm:pt modelId="{A1AE5D07-E4B8-47EB-A7C9-CAC1FEBDC646}" type="pres">
      <dgm:prSet presAssocID="{CBEE21AD-B054-4694-BA8F-C59753A42075}" presName="Name13" presStyleLbl="parChTrans1D2" presStyleIdx="4" presStyleCnt="8"/>
      <dgm:spPr/>
    </dgm:pt>
    <dgm:pt modelId="{BE1809FD-7524-4543-B153-387148B2282F}" type="pres">
      <dgm:prSet presAssocID="{33CE3110-16A9-4072-A426-5C9B7C86325C}" presName="childText" presStyleLbl="bgAcc1" presStyleIdx="4" presStyleCnt="8" custScaleX="180090" custLinFactNeighborX="-16101" custLinFactNeighborY="-191">
        <dgm:presLayoutVars>
          <dgm:bulletEnabled val="1"/>
        </dgm:presLayoutVars>
      </dgm:prSet>
      <dgm:spPr/>
    </dgm:pt>
    <dgm:pt modelId="{3CC82211-1623-4315-8200-14694A4EBB76}" type="pres">
      <dgm:prSet presAssocID="{53DE8B84-8F73-47BC-B9A7-DE92F3969334}" presName="Name13" presStyleLbl="parChTrans1D2" presStyleIdx="5" presStyleCnt="8"/>
      <dgm:spPr/>
    </dgm:pt>
    <dgm:pt modelId="{116FF2FD-5892-4C03-BE0D-6CD0BDEFF5E3}" type="pres">
      <dgm:prSet presAssocID="{8AF1C886-4CCA-4889-A572-F08ABEB4DCD4}" presName="childText" presStyleLbl="bgAcc1" presStyleIdx="5" presStyleCnt="8" custScaleX="181557" custLinFactNeighborX="-10154" custLinFactNeighborY="-54">
        <dgm:presLayoutVars>
          <dgm:bulletEnabled val="1"/>
        </dgm:presLayoutVars>
      </dgm:prSet>
      <dgm:spPr/>
    </dgm:pt>
    <dgm:pt modelId="{EF26A733-ED6B-45EA-A39D-5F6085F75D16}" type="pres">
      <dgm:prSet presAssocID="{B6316A8F-88E1-4D18-B75A-6FD58F63E412}" presName="Name13" presStyleLbl="parChTrans1D2" presStyleIdx="6" presStyleCnt="8"/>
      <dgm:spPr/>
    </dgm:pt>
    <dgm:pt modelId="{77C779B4-26CB-4B61-A6C7-771897E1DF03}" type="pres">
      <dgm:prSet presAssocID="{AADBFF25-1ECD-409C-B296-AB7295E76DAC}" presName="childText" presStyleLbl="bgAcc1" presStyleIdx="6" presStyleCnt="8" custScaleX="182876" custLinFactNeighborX="934" custLinFactNeighborY="82">
        <dgm:presLayoutVars>
          <dgm:bulletEnabled val="1"/>
        </dgm:presLayoutVars>
      </dgm:prSet>
      <dgm:spPr/>
    </dgm:pt>
    <dgm:pt modelId="{A5397A86-2E29-4D98-9581-34AB25C8F33A}" type="pres">
      <dgm:prSet presAssocID="{EDAA8BEF-0D0B-4ACB-8980-AA4669746207}" presName="Name13" presStyleLbl="parChTrans1D2" presStyleIdx="7" presStyleCnt="8"/>
      <dgm:spPr/>
    </dgm:pt>
    <dgm:pt modelId="{C23A793A-6414-4D6D-A9EB-A7346EB0B3E8}" type="pres">
      <dgm:prSet presAssocID="{D11BD80A-E6D2-422C-9254-5909EAD83CAF}" presName="childText" presStyleLbl="bgAcc1" presStyleIdx="7" presStyleCnt="8" custScaleX="183425" custLinFactNeighborX="6422" custLinFactNeighborY="218">
        <dgm:presLayoutVars>
          <dgm:bulletEnabled val="1"/>
        </dgm:presLayoutVars>
      </dgm:prSet>
      <dgm:spPr/>
    </dgm:pt>
  </dgm:ptLst>
  <dgm:cxnLst>
    <dgm:cxn modelId="{46ED3000-97F4-4615-8D65-3906800EA0E7}" type="presOf" srcId="{8DE6C5E0-6324-4B60-9C82-258523A0CFAE}" destId="{A19F7A54-9AEC-4984-A39F-E96AC8DA5896}" srcOrd="0" destOrd="0" presId="urn:microsoft.com/office/officeart/2005/8/layout/hierarchy3"/>
    <dgm:cxn modelId="{54F80403-A173-40F1-912D-49216EBF564C}" srcId="{7D501D0A-D437-44C7-A0A8-6FBABEDBB383}" destId="{D11BD80A-E6D2-422C-9254-5909EAD83CAF}" srcOrd="3" destOrd="0" parTransId="{EDAA8BEF-0D0B-4ACB-8980-AA4669746207}" sibTransId="{7FEF3FB4-1A5B-4871-892E-CF6B627D9DC4}"/>
    <dgm:cxn modelId="{55EBCD12-D6D7-4CB2-87F2-51A6D373880F}" type="presOf" srcId="{AADBFF25-1ECD-409C-B296-AB7295E76DAC}" destId="{77C779B4-26CB-4B61-A6C7-771897E1DF03}" srcOrd="0" destOrd="0" presId="urn:microsoft.com/office/officeart/2005/8/layout/hierarchy3"/>
    <dgm:cxn modelId="{48077B1B-1FFE-4781-BD68-7901CCB8B499}" srcId="{E124C8F0-9DEE-47C1-8F97-F4E1ACDC6F87}" destId="{7C418445-F39F-4926-84EF-E6AA800FF26E}" srcOrd="0" destOrd="0" parTransId="{91D6B0CC-0426-4CF7-B2A2-3AEDA9B82A90}" sibTransId="{811795CC-A7E9-400E-8635-61929CA6C894}"/>
    <dgm:cxn modelId="{3805531D-9C9B-4EA6-AFCC-6E7D7D3C08B6}" type="presOf" srcId="{7D501D0A-D437-44C7-A0A8-6FBABEDBB383}" destId="{C97A5481-9BEE-4B95-8302-6BC2CCDB5A7C}" srcOrd="0" destOrd="0" presId="urn:microsoft.com/office/officeart/2005/8/layout/hierarchy3"/>
    <dgm:cxn modelId="{3F79521F-4D3C-4F36-A4BE-E3E273F7140A}" srcId="{E124C8F0-9DEE-47C1-8F97-F4E1ACDC6F87}" destId="{CD6F18D6-6996-4159-B10B-0F0B9AA1DB5D}" srcOrd="2" destOrd="0" parTransId="{0C6A4BE0-5907-4DF3-B2BD-79F022B453EC}" sibTransId="{09F01B7F-EC8A-47CC-9340-5DEC5FD946AA}"/>
    <dgm:cxn modelId="{06344936-0786-4C8A-8C0A-5128D63FE654}" type="presOf" srcId="{E124C8F0-9DEE-47C1-8F97-F4E1ACDC6F87}" destId="{6CA9FCF7-1624-488D-9677-45DD6F9A78D1}" srcOrd="0" destOrd="0" presId="urn:microsoft.com/office/officeart/2005/8/layout/hierarchy3"/>
    <dgm:cxn modelId="{57AF8361-2CC9-4293-8026-600E9499E28D}" srcId="{E124C8F0-9DEE-47C1-8F97-F4E1ACDC6F87}" destId="{0B4C0FDA-33DF-4E19-A89A-CE19D9DE2302}" srcOrd="3" destOrd="0" parTransId="{959BC0F5-EC95-4995-9A1E-9951A35DCE35}" sibTransId="{E52EB374-1771-4AF9-99F5-E27C8FEF94EB}"/>
    <dgm:cxn modelId="{24893D43-0B4B-4F26-8FB0-9CCAB5C30610}" type="presOf" srcId="{7D501D0A-D437-44C7-A0A8-6FBABEDBB383}" destId="{8D06F1B9-690E-4184-8677-DE857DDF1CE8}" srcOrd="1" destOrd="0" presId="urn:microsoft.com/office/officeart/2005/8/layout/hierarchy3"/>
    <dgm:cxn modelId="{7D745763-34A3-4584-9837-B0A178D72772}" type="presOf" srcId="{91D6B0CC-0426-4CF7-B2A2-3AEDA9B82A90}" destId="{B45A4556-A0E0-4BFD-BE2F-F5B05FB6FC28}" srcOrd="0" destOrd="0" presId="urn:microsoft.com/office/officeart/2005/8/layout/hierarchy3"/>
    <dgm:cxn modelId="{F1A2CB6E-C581-4ED6-B911-050996041C91}" type="presOf" srcId="{D11BD80A-E6D2-422C-9254-5909EAD83CAF}" destId="{C23A793A-6414-4D6D-A9EB-A7346EB0B3E8}" srcOrd="0" destOrd="0" presId="urn:microsoft.com/office/officeart/2005/8/layout/hierarchy3"/>
    <dgm:cxn modelId="{F49BCB71-2382-43E2-B869-A9995EF16669}" type="presOf" srcId="{795C3324-7F0A-4D14-B86B-68647CE3082D}" destId="{5B919D5F-9024-452D-BF0F-A1FFC1A74F7E}" srcOrd="0" destOrd="0" presId="urn:microsoft.com/office/officeart/2005/8/layout/hierarchy3"/>
    <dgm:cxn modelId="{7D1ADB53-69BF-4517-9076-57EC1AA8BEA0}" type="presOf" srcId="{90E8E0C3-DC4A-4629-8CAB-9CD5A15FA2BD}" destId="{A505BA4A-7E97-4C30-B553-523775CC8B7D}" srcOrd="0" destOrd="0" presId="urn:microsoft.com/office/officeart/2005/8/layout/hierarchy3"/>
    <dgm:cxn modelId="{D068D474-A05C-4E32-9A8E-34490194656F}" srcId="{795C3324-7F0A-4D14-B86B-68647CE3082D}" destId="{7D501D0A-D437-44C7-A0A8-6FBABEDBB383}" srcOrd="1" destOrd="0" parTransId="{DEF2C37C-AD23-4FB8-8E6A-3D29E42121A4}" sibTransId="{EB8D12B7-4BD7-4929-8146-10A86C07A0A2}"/>
    <dgm:cxn modelId="{AAD60558-2BCE-4E9F-917E-65D74151F47C}" srcId="{7D501D0A-D437-44C7-A0A8-6FBABEDBB383}" destId="{33CE3110-16A9-4072-A426-5C9B7C86325C}" srcOrd="0" destOrd="0" parTransId="{CBEE21AD-B054-4694-BA8F-C59753A42075}" sibTransId="{83C03EB4-814B-4808-95CC-1173B8042D27}"/>
    <dgm:cxn modelId="{C4649B59-4B24-47CF-9C49-E9BF1FA298D8}" srcId="{E124C8F0-9DEE-47C1-8F97-F4E1ACDC6F87}" destId="{90E8E0C3-DC4A-4629-8CAB-9CD5A15FA2BD}" srcOrd="1" destOrd="0" parTransId="{8DE6C5E0-6324-4B60-9C82-258523A0CFAE}" sibTransId="{BCC19F80-6DA1-4A29-9AA2-C51C5994D450}"/>
    <dgm:cxn modelId="{C88EEB7D-9598-4B89-93E1-BCE4B6A8274C}" srcId="{7D501D0A-D437-44C7-A0A8-6FBABEDBB383}" destId="{8AF1C886-4CCA-4889-A572-F08ABEB4DCD4}" srcOrd="1" destOrd="0" parTransId="{53DE8B84-8F73-47BC-B9A7-DE92F3969334}" sibTransId="{33E18D91-0BCF-4992-8836-9CA2AD361898}"/>
    <dgm:cxn modelId="{63E12D80-D7A3-4446-82AB-2461251F25F5}" type="presOf" srcId="{CBEE21AD-B054-4694-BA8F-C59753A42075}" destId="{A1AE5D07-E4B8-47EB-A7C9-CAC1FEBDC646}" srcOrd="0" destOrd="0" presId="urn:microsoft.com/office/officeart/2005/8/layout/hierarchy3"/>
    <dgm:cxn modelId="{5ADC248C-07CA-4546-9D2D-5D2E8C44873E}" type="presOf" srcId="{B6316A8F-88E1-4D18-B75A-6FD58F63E412}" destId="{EF26A733-ED6B-45EA-A39D-5F6085F75D16}" srcOrd="0" destOrd="0" presId="urn:microsoft.com/office/officeart/2005/8/layout/hierarchy3"/>
    <dgm:cxn modelId="{0BEB2498-2B95-4568-A276-8382238C8576}" type="presOf" srcId="{EDAA8BEF-0D0B-4ACB-8980-AA4669746207}" destId="{A5397A86-2E29-4D98-9581-34AB25C8F33A}" srcOrd="0" destOrd="0" presId="urn:microsoft.com/office/officeart/2005/8/layout/hierarchy3"/>
    <dgm:cxn modelId="{D6FE439B-6446-47B9-9926-C628D396FCCE}" type="presOf" srcId="{8AF1C886-4CCA-4889-A572-F08ABEB4DCD4}" destId="{116FF2FD-5892-4C03-BE0D-6CD0BDEFF5E3}" srcOrd="0" destOrd="0" presId="urn:microsoft.com/office/officeart/2005/8/layout/hierarchy3"/>
    <dgm:cxn modelId="{051446AD-631E-4995-903E-132387E20150}" type="presOf" srcId="{0C6A4BE0-5907-4DF3-B2BD-79F022B453EC}" destId="{1CF279BE-9408-4BBA-B24D-63EE5031D032}" srcOrd="0" destOrd="0" presId="urn:microsoft.com/office/officeart/2005/8/layout/hierarchy3"/>
    <dgm:cxn modelId="{FE471CBA-4144-4C93-9493-DD1CE9E92C14}" type="presOf" srcId="{53DE8B84-8F73-47BC-B9A7-DE92F3969334}" destId="{3CC82211-1623-4315-8200-14694A4EBB76}" srcOrd="0" destOrd="0" presId="urn:microsoft.com/office/officeart/2005/8/layout/hierarchy3"/>
    <dgm:cxn modelId="{B93CC6BA-8693-4A1F-A00D-F43EE244086A}" type="presOf" srcId="{0B4C0FDA-33DF-4E19-A89A-CE19D9DE2302}" destId="{76D65D6A-A42A-4645-A377-CCFCB48BCB26}" srcOrd="0" destOrd="0" presId="urn:microsoft.com/office/officeart/2005/8/layout/hierarchy3"/>
    <dgm:cxn modelId="{855494C0-087E-4C34-ADFE-C2CB980B5951}" srcId="{795C3324-7F0A-4D14-B86B-68647CE3082D}" destId="{E124C8F0-9DEE-47C1-8F97-F4E1ACDC6F87}" srcOrd="0" destOrd="0" parTransId="{8D758BE9-7F21-4F9D-B8CB-A2C9B41CB78A}" sibTransId="{D7E6BC70-2F3E-48DB-8E0C-0230063C4705}"/>
    <dgm:cxn modelId="{487709C5-15DC-4487-851F-50832FEEE636}" type="presOf" srcId="{7C418445-F39F-4926-84EF-E6AA800FF26E}" destId="{99CFED5B-BD65-4B68-A250-C435A263145A}" srcOrd="0" destOrd="0" presId="urn:microsoft.com/office/officeart/2005/8/layout/hierarchy3"/>
    <dgm:cxn modelId="{9B5BAECF-8A58-4198-A6DA-F04FFE20CBD2}" type="presOf" srcId="{959BC0F5-EC95-4995-9A1E-9951A35DCE35}" destId="{87F9EC3C-9715-4448-952E-F71A6655E084}" srcOrd="0" destOrd="0" presId="urn:microsoft.com/office/officeart/2005/8/layout/hierarchy3"/>
    <dgm:cxn modelId="{BD01A1DA-221B-486E-8D06-E6F47F851DCA}" type="presOf" srcId="{CD6F18D6-6996-4159-B10B-0F0B9AA1DB5D}" destId="{E858F254-7F63-4B8D-93FA-4726B0F539C5}" srcOrd="0" destOrd="0" presId="urn:microsoft.com/office/officeart/2005/8/layout/hierarchy3"/>
    <dgm:cxn modelId="{43B42EDC-6D1F-4526-9773-266627FE34AD}" srcId="{7D501D0A-D437-44C7-A0A8-6FBABEDBB383}" destId="{AADBFF25-1ECD-409C-B296-AB7295E76DAC}" srcOrd="2" destOrd="0" parTransId="{B6316A8F-88E1-4D18-B75A-6FD58F63E412}" sibTransId="{2733D285-6620-4C3B-B0A7-71FC539F7E8E}"/>
    <dgm:cxn modelId="{E47E3AF4-7DFB-4E8D-8AC3-8C015B56B864}" type="presOf" srcId="{33CE3110-16A9-4072-A426-5C9B7C86325C}" destId="{BE1809FD-7524-4543-B153-387148B2282F}" srcOrd="0" destOrd="0" presId="urn:microsoft.com/office/officeart/2005/8/layout/hierarchy3"/>
    <dgm:cxn modelId="{0826D0FC-57B2-4458-8BA9-FBFFDB03F979}" type="presOf" srcId="{E124C8F0-9DEE-47C1-8F97-F4E1ACDC6F87}" destId="{9042E0B8-BBC7-482C-8647-4C18E1E39963}" srcOrd="1" destOrd="0" presId="urn:microsoft.com/office/officeart/2005/8/layout/hierarchy3"/>
    <dgm:cxn modelId="{4A91DF3C-65CB-4E76-99DA-74939D3457A6}" type="presParOf" srcId="{5B919D5F-9024-452D-BF0F-A1FFC1A74F7E}" destId="{CFD3C500-526E-4DAD-A706-3DA2EF482B78}" srcOrd="0" destOrd="0" presId="urn:microsoft.com/office/officeart/2005/8/layout/hierarchy3"/>
    <dgm:cxn modelId="{F3D8E4DA-F79F-4DC5-B335-A5073ED7DE2F}" type="presParOf" srcId="{CFD3C500-526E-4DAD-A706-3DA2EF482B78}" destId="{DAE7ADC8-A266-4B36-AB99-E569A20DF6FA}" srcOrd="0" destOrd="0" presId="urn:microsoft.com/office/officeart/2005/8/layout/hierarchy3"/>
    <dgm:cxn modelId="{8C1D0993-8EC0-4DB3-8D3A-AF93E90D3D94}" type="presParOf" srcId="{DAE7ADC8-A266-4B36-AB99-E569A20DF6FA}" destId="{6CA9FCF7-1624-488D-9677-45DD6F9A78D1}" srcOrd="0" destOrd="0" presId="urn:microsoft.com/office/officeart/2005/8/layout/hierarchy3"/>
    <dgm:cxn modelId="{648D04C2-4190-4C16-ABC1-7D9E26D35F7D}" type="presParOf" srcId="{DAE7ADC8-A266-4B36-AB99-E569A20DF6FA}" destId="{9042E0B8-BBC7-482C-8647-4C18E1E39963}" srcOrd="1" destOrd="0" presId="urn:microsoft.com/office/officeart/2005/8/layout/hierarchy3"/>
    <dgm:cxn modelId="{4727FCB3-AA2E-480D-B7BA-3D097E62A17F}" type="presParOf" srcId="{CFD3C500-526E-4DAD-A706-3DA2EF482B78}" destId="{96BD1D9F-0199-4C69-AB63-25E785444980}" srcOrd="1" destOrd="0" presId="urn:microsoft.com/office/officeart/2005/8/layout/hierarchy3"/>
    <dgm:cxn modelId="{7BF21205-185B-4FC1-A213-82200A92E073}" type="presParOf" srcId="{96BD1D9F-0199-4C69-AB63-25E785444980}" destId="{B45A4556-A0E0-4BFD-BE2F-F5B05FB6FC28}" srcOrd="0" destOrd="0" presId="urn:microsoft.com/office/officeart/2005/8/layout/hierarchy3"/>
    <dgm:cxn modelId="{E621BA8B-B3B9-48A2-8F05-D27C58722D6B}" type="presParOf" srcId="{96BD1D9F-0199-4C69-AB63-25E785444980}" destId="{99CFED5B-BD65-4B68-A250-C435A263145A}" srcOrd="1" destOrd="0" presId="urn:microsoft.com/office/officeart/2005/8/layout/hierarchy3"/>
    <dgm:cxn modelId="{8DECB7CC-7211-440B-85FF-2B58A5C8E95F}" type="presParOf" srcId="{96BD1D9F-0199-4C69-AB63-25E785444980}" destId="{A19F7A54-9AEC-4984-A39F-E96AC8DA5896}" srcOrd="2" destOrd="0" presId="urn:microsoft.com/office/officeart/2005/8/layout/hierarchy3"/>
    <dgm:cxn modelId="{7737FD2C-A344-487D-BF56-1176D1CCFAA4}" type="presParOf" srcId="{96BD1D9F-0199-4C69-AB63-25E785444980}" destId="{A505BA4A-7E97-4C30-B553-523775CC8B7D}" srcOrd="3" destOrd="0" presId="urn:microsoft.com/office/officeart/2005/8/layout/hierarchy3"/>
    <dgm:cxn modelId="{157882E1-2048-4FCB-8085-34F4FB9728E3}" type="presParOf" srcId="{96BD1D9F-0199-4C69-AB63-25E785444980}" destId="{1CF279BE-9408-4BBA-B24D-63EE5031D032}" srcOrd="4" destOrd="0" presId="urn:microsoft.com/office/officeart/2005/8/layout/hierarchy3"/>
    <dgm:cxn modelId="{BF8A4534-FC3B-48F0-B748-A8BE8B2823FB}" type="presParOf" srcId="{96BD1D9F-0199-4C69-AB63-25E785444980}" destId="{E858F254-7F63-4B8D-93FA-4726B0F539C5}" srcOrd="5" destOrd="0" presId="urn:microsoft.com/office/officeart/2005/8/layout/hierarchy3"/>
    <dgm:cxn modelId="{4E9077EC-AC3B-4CE2-9AE4-D15C796405A7}" type="presParOf" srcId="{96BD1D9F-0199-4C69-AB63-25E785444980}" destId="{87F9EC3C-9715-4448-952E-F71A6655E084}" srcOrd="6" destOrd="0" presId="urn:microsoft.com/office/officeart/2005/8/layout/hierarchy3"/>
    <dgm:cxn modelId="{8E0893F6-A171-4815-88E4-33876AB06FB6}" type="presParOf" srcId="{96BD1D9F-0199-4C69-AB63-25E785444980}" destId="{76D65D6A-A42A-4645-A377-CCFCB48BCB26}" srcOrd="7" destOrd="0" presId="urn:microsoft.com/office/officeart/2005/8/layout/hierarchy3"/>
    <dgm:cxn modelId="{6B10AB72-98C4-4093-BAEB-21DF52B052C3}" type="presParOf" srcId="{5B919D5F-9024-452D-BF0F-A1FFC1A74F7E}" destId="{24B02A56-AEB6-4E2F-A61C-D738E44E2772}" srcOrd="1" destOrd="0" presId="urn:microsoft.com/office/officeart/2005/8/layout/hierarchy3"/>
    <dgm:cxn modelId="{A1C4F6C0-7DFA-40B5-8412-8C0E378F052E}" type="presParOf" srcId="{24B02A56-AEB6-4E2F-A61C-D738E44E2772}" destId="{7364FCCF-F76A-4984-A378-5A4979034ED0}" srcOrd="0" destOrd="0" presId="urn:microsoft.com/office/officeart/2005/8/layout/hierarchy3"/>
    <dgm:cxn modelId="{312E226F-EA1A-44F9-93D6-0F92B6A1F514}" type="presParOf" srcId="{7364FCCF-F76A-4984-A378-5A4979034ED0}" destId="{C97A5481-9BEE-4B95-8302-6BC2CCDB5A7C}" srcOrd="0" destOrd="0" presId="urn:microsoft.com/office/officeart/2005/8/layout/hierarchy3"/>
    <dgm:cxn modelId="{8A1CDC62-79D6-46E1-B872-CFD5A0BB77B0}" type="presParOf" srcId="{7364FCCF-F76A-4984-A378-5A4979034ED0}" destId="{8D06F1B9-690E-4184-8677-DE857DDF1CE8}" srcOrd="1" destOrd="0" presId="urn:microsoft.com/office/officeart/2005/8/layout/hierarchy3"/>
    <dgm:cxn modelId="{1CB29A79-5795-46C6-8BD6-3F2A9CE4E3F2}" type="presParOf" srcId="{24B02A56-AEB6-4E2F-A61C-D738E44E2772}" destId="{A263EA6A-0520-4367-A0A8-9581882323E7}" srcOrd="1" destOrd="0" presId="urn:microsoft.com/office/officeart/2005/8/layout/hierarchy3"/>
    <dgm:cxn modelId="{907F5F9A-2597-4647-9743-B1A828AF339F}" type="presParOf" srcId="{A263EA6A-0520-4367-A0A8-9581882323E7}" destId="{A1AE5D07-E4B8-47EB-A7C9-CAC1FEBDC646}" srcOrd="0" destOrd="0" presId="urn:microsoft.com/office/officeart/2005/8/layout/hierarchy3"/>
    <dgm:cxn modelId="{802E0970-1388-4397-A9D4-95A2DAA46684}" type="presParOf" srcId="{A263EA6A-0520-4367-A0A8-9581882323E7}" destId="{BE1809FD-7524-4543-B153-387148B2282F}" srcOrd="1" destOrd="0" presId="urn:microsoft.com/office/officeart/2005/8/layout/hierarchy3"/>
    <dgm:cxn modelId="{6A0F3FF1-FE63-4B2E-B3F3-C531633BE3C4}" type="presParOf" srcId="{A263EA6A-0520-4367-A0A8-9581882323E7}" destId="{3CC82211-1623-4315-8200-14694A4EBB76}" srcOrd="2" destOrd="0" presId="urn:microsoft.com/office/officeart/2005/8/layout/hierarchy3"/>
    <dgm:cxn modelId="{1A93C92F-A872-470A-B414-CE590EA6C4C3}" type="presParOf" srcId="{A263EA6A-0520-4367-A0A8-9581882323E7}" destId="{116FF2FD-5892-4C03-BE0D-6CD0BDEFF5E3}" srcOrd="3" destOrd="0" presId="urn:microsoft.com/office/officeart/2005/8/layout/hierarchy3"/>
    <dgm:cxn modelId="{F90B516D-5FEB-43D6-80DC-396B04D1464A}" type="presParOf" srcId="{A263EA6A-0520-4367-A0A8-9581882323E7}" destId="{EF26A733-ED6B-45EA-A39D-5F6085F75D16}" srcOrd="4" destOrd="0" presId="urn:microsoft.com/office/officeart/2005/8/layout/hierarchy3"/>
    <dgm:cxn modelId="{3E1C0C52-1417-4D64-A6D3-13F10225C1B9}" type="presParOf" srcId="{A263EA6A-0520-4367-A0A8-9581882323E7}" destId="{77C779B4-26CB-4B61-A6C7-771897E1DF03}" srcOrd="5" destOrd="0" presId="urn:microsoft.com/office/officeart/2005/8/layout/hierarchy3"/>
    <dgm:cxn modelId="{01FD4BAB-01DF-4DEE-8689-B21C0422FBE1}" type="presParOf" srcId="{A263EA6A-0520-4367-A0A8-9581882323E7}" destId="{A5397A86-2E29-4D98-9581-34AB25C8F33A}" srcOrd="6" destOrd="0" presId="urn:microsoft.com/office/officeart/2005/8/layout/hierarchy3"/>
    <dgm:cxn modelId="{8108C259-A195-45BF-8334-69B194A19ACA}" type="presParOf" srcId="{A263EA6A-0520-4367-A0A8-9581882323E7}" destId="{C23A793A-6414-4D6D-A9EB-A7346EB0B3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9FCF7-1624-488D-9677-45DD6F9A78D1}">
      <dsp:nvSpPr>
        <dsp:cNvPr id="0" name=""/>
        <dsp:cNvSpPr/>
      </dsp:nvSpPr>
      <dsp:spPr>
        <a:xfrm>
          <a:off x="0" y="2251"/>
          <a:ext cx="1712645" cy="85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Медицинский работник</a:t>
          </a:r>
        </a:p>
      </dsp:txBody>
      <dsp:txXfrm>
        <a:off x="25081" y="27332"/>
        <a:ext cx="1662483" cy="806160"/>
      </dsp:txXfrm>
    </dsp:sp>
    <dsp:sp modelId="{B45A4556-A0E0-4BFD-BE2F-F5B05FB6FC28}">
      <dsp:nvSpPr>
        <dsp:cNvPr id="0" name=""/>
        <dsp:cNvSpPr/>
      </dsp:nvSpPr>
      <dsp:spPr>
        <a:xfrm>
          <a:off x="171264" y="858574"/>
          <a:ext cx="244572" cy="56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720"/>
              </a:lnTo>
              <a:lnTo>
                <a:pt x="244572" y="56972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FED5B-BD65-4B68-A250-C435A263145A}">
      <dsp:nvSpPr>
        <dsp:cNvPr id="0" name=""/>
        <dsp:cNvSpPr/>
      </dsp:nvSpPr>
      <dsp:spPr>
        <a:xfrm>
          <a:off x="415837" y="1000132"/>
          <a:ext cx="2603509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Разработка плана профилактических и оздоровительных мероприятий</a:t>
          </a:r>
        </a:p>
      </dsp:txBody>
      <dsp:txXfrm>
        <a:off x="440918" y="1025213"/>
        <a:ext cx="2553347" cy="806160"/>
      </dsp:txXfrm>
    </dsp:sp>
    <dsp:sp modelId="{A19F7A54-9AEC-4984-A39F-E96AC8DA5896}">
      <dsp:nvSpPr>
        <dsp:cNvPr id="0" name=""/>
        <dsp:cNvSpPr/>
      </dsp:nvSpPr>
      <dsp:spPr>
        <a:xfrm>
          <a:off x="171264" y="858574"/>
          <a:ext cx="173134" cy="171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731"/>
              </a:lnTo>
              <a:lnTo>
                <a:pt x="173134" y="171273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5BA4A-7E97-4C30-B553-523775CC8B7D}">
      <dsp:nvSpPr>
        <dsp:cNvPr id="0" name=""/>
        <dsp:cNvSpPr/>
      </dsp:nvSpPr>
      <dsp:spPr>
        <a:xfrm>
          <a:off x="344399" y="2143144"/>
          <a:ext cx="2878121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Обучение педагогов и обслуживающего персонала</a:t>
          </a:r>
        </a:p>
      </dsp:txBody>
      <dsp:txXfrm>
        <a:off x="369480" y="2168225"/>
        <a:ext cx="2827959" cy="806160"/>
      </dsp:txXfrm>
    </dsp:sp>
    <dsp:sp modelId="{1CF279BE-9408-4BBA-B24D-63EE5031D032}">
      <dsp:nvSpPr>
        <dsp:cNvPr id="0" name=""/>
        <dsp:cNvSpPr/>
      </dsp:nvSpPr>
      <dsp:spPr>
        <a:xfrm>
          <a:off x="171264" y="858574"/>
          <a:ext cx="244572" cy="271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856"/>
              </a:lnTo>
              <a:lnTo>
                <a:pt x="244572" y="271285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8F254-7F63-4B8D-93FA-4726B0F539C5}">
      <dsp:nvSpPr>
        <dsp:cNvPr id="0" name=""/>
        <dsp:cNvSpPr/>
      </dsp:nvSpPr>
      <dsp:spPr>
        <a:xfrm>
          <a:off x="415837" y="3143269"/>
          <a:ext cx="2877793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Контроль соблюдения санитарно-гигиенических требований</a:t>
          </a:r>
        </a:p>
      </dsp:txBody>
      <dsp:txXfrm>
        <a:off x="440918" y="3168350"/>
        <a:ext cx="2827631" cy="806160"/>
      </dsp:txXfrm>
    </dsp:sp>
    <dsp:sp modelId="{87F9EC3C-9715-4448-952E-F71A6655E084}">
      <dsp:nvSpPr>
        <dsp:cNvPr id="0" name=""/>
        <dsp:cNvSpPr/>
      </dsp:nvSpPr>
      <dsp:spPr>
        <a:xfrm>
          <a:off x="171264" y="858574"/>
          <a:ext cx="173134" cy="378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433"/>
              </a:lnTo>
              <a:lnTo>
                <a:pt x="173134" y="378443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65D6A-A42A-4645-A377-CCFCB48BCB26}">
      <dsp:nvSpPr>
        <dsp:cNvPr id="0" name=""/>
        <dsp:cNvSpPr/>
      </dsp:nvSpPr>
      <dsp:spPr>
        <a:xfrm>
          <a:off x="344399" y="4214846"/>
          <a:ext cx="3066663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Анализ показателей здоровья детей, коррекции в зависимости от состояния здоровья детей </a:t>
          </a:r>
        </a:p>
      </dsp:txBody>
      <dsp:txXfrm>
        <a:off x="369480" y="4239927"/>
        <a:ext cx="3016501" cy="806160"/>
      </dsp:txXfrm>
    </dsp:sp>
    <dsp:sp modelId="{C97A5481-9BEE-4B95-8302-6BC2CCDB5A7C}">
      <dsp:nvSpPr>
        <dsp:cNvPr id="0" name=""/>
        <dsp:cNvSpPr/>
      </dsp:nvSpPr>
      <dsp:spPr>
        <a:xfrm>
          <a:off x="3916293" y="0"/>
          <a:ext cx="1712645" cy="856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Администрация учреждения образования</a:t>
          </a:r>
        </a:p>
      </dsp:txBody>
      <dsp:txXfrm>
        <a:off x="3941374" y="25081"/>
        <a:ext cx="1662483" cy="806160"/>
      </dsp:txXfrm>
    </dsp:sp>
    <dsp:sp modelId="{A1AE5D07-E4B8-47EB-A7C9-CAC1FEBDC646}">
      <dsp:nvSpPr>
        <dsp:cNvPr id="0" name=""/>
        <dsp:cNvSpPr/>
      </dsp:nvSpPr>
      <dsp:spPr>
        <a:xfrm>
          <a:off x="4087557" y="856322"/>
          <a:ext cx="390195" cy="64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405"/>
              </a:lnTo>
              <a:lnTo>
                <a:pt x="390195" y="64340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809FD-7524-4543-B153-387148B2282F}">
      <dsp:nvSpPr>
        <dsp:cNvPr id="0" name=""/>
        <dsp:cNvSpPr/>
      </dsp:nvSpPr>
      <dsp:spPr>
        <a:xfrm>
          <a:off x="4477753" y="1071567"/>
          <a:ext cx="2467443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Контроль работы педагогов и обслуживающего персонала</a:t>
          </a:r>
        </a:p>
      </dsp:txBody>
      <dsp:txXfrm>
        <a:off x="4502834" y="1096648"/>
        <a:ext cx="2417281" cy="806160"/>
      </dsp:txXfrm>
    </dsp:sp>
    <dsp:sp modelId="{3CC82211-1623-4315-8200-14694A4EBB76}">
      <dsp:nvSpPr>
        <dsp:cNvPr id="0" name=""/>
        <dsp:cNvSpPr/>
      </dsp:nvSpPr>
      <dsp:spPr>
        <a:xfrm>
          <a:off x="4087557" y="856322"/>
          <a:ext cx="471676" cy="171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982"/>
              </a:lnTo>
              <a:lnTo>
                <a:pt x="471676" y="171498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FF2FD-5892-4C03-BE0D-6CD0BDEFF5E3}">
      <dsp:nvSpPr>
        <dsp:cNvPr id="0" name=""/>
        <dsp:cNvSpPr/>
      </dsp:nvSpPr>
      <dsp:spPr>
        <a:xfrm>
          <a:off x="4559234" y="2143144"/>
          <a:ext cx="2487542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Оценка содержания и методик оздоровительной работы</a:t>
          </a:r>
        </a:p>
      </dsp:txBody>
      <dsp:txXfrm>
        <a:off x="4584315" y="2168225"/>
        <a:ext cx="2437380" cy="806160"/>
      </dsp:txXfrm>
    </dsp:sp>
    <dsp:sp modelId="{EF26A733-ED6B-45EA-A39D-5F6085F75D16}">
      <dsp:nvSpPr>
        <dsp:cNvPr id="0" name=""/>
        <dsp:cNvSpPr/>
      </dsp:nvSpPr>
      <dsp:spPr>
        <a:xfrm>
          <a:off x="4087557" y="856322"/>
          <a:ext cx="623594" cy="2786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550"/>
              </a:lnTo>
              <a:lnTo>
                <a:pt x="623594" y="278655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779B4-26CB-4B61-A6C7-771897E1DF03}">
      <dsp:nvSpPr>
        <dsp:cNvPr id="0" name=""/>
        <dsp:cNvSpPr/>
      </dsp:nvSpPr>
      <dsp:spPr>
        <a:xfrm>
          <a:off x="4711152" y="3214712"/>
          <a:ext cx="2505614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Контроль соблюдения санитарно-гигиенических требований и мер безопасности</a:t>
          </a:r>
        </a:p>
      </dsp:txBody>
      <dsp:txXfrm>
        <a:off x="4736233" y="3239793"/>
        <a:ext cx="2455452" cy="806160"/>
      </dsp:txXfrm>
    </dsp:sp>
    <dsp:sp modelId="{A5397A86-2E29-4D98-9581-34AB25C8F33A}">
      <dsp:nvSpPr>
        <dsp:cNvPr id="0" name=""/>
        <dsp:cNvSpPr/>
      </dsp:nvSpPr>
      <dsp:spPr>
        <a:xfrm>
          <a:off x="4087557" y="856322"/>
          <a:ext cx="698786" cy="385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119"/>
              </a:lnTo>
              <a:lnTo>
                <a:pt x="698786" y="385811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A793A-6414-4D6D-A9EB-A7346EB0B3E8}">
      <dsp:nvSpPr>
        <dsp:cNvPr id="0" name=""/>
        <dsp:cNvSpPr/>
      </dsp:nvSpPr>
      <dsp:spPr>
        <a:xfrm>
          <a:off x="4786344" y="4286280"/>
          <a:ext cx="2513136" cy="85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Разъяснительная работа с родителями</a:t>
          </a:r>
        </a:p>
      </dsp:txBody>
      <dsp:txXfrm>
        <a:off x="4811425" y="4311361"/>
        <a:ext cx="2462974" cy="80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0.73619</cdr:x>
      <cdr:y>0.07492</cdr:y>
    </cdr:from>
    <cdr:to>
      <cdr:x>0.9697</cdr:x>
      <cdr:y>0.31922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3826" y="219076"/>
          <a:ext cx="1247775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0.85593</cdr:x>
      <cdr:y>0.44186</cdr:y>
    </cdr:from>
    <cdr:to>
      <cdr:x>0.88136</cdr:x>
      <cdr:y>0.67442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B4CD154C-74BB-437D-8C91-FC15F4A343F0}"/>
            </a:ext>
          </a:extLst>
        </cdr:cNvPr>
        <cdr:cNvCxnSpPr/>
      </cdr:nvCxnSpPr>
      <cdr:spPr>
        <a:xfrm xmlns:a="http://schemas.openxmlformats.org/drawingml/2006/main">
          <a:off x="7272808" y="2736304"/>
          <a:ext cx="216024" cy="14401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1857364"/>
            <a:ext cx="8501122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нормативно-правовых актах в области санитарно-эпидемиологического благополучия населения, обеспечивающих здоровьесбережение учащихся в учреждениях общего среднего образования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Государственное учреждение </a:t>
            </a:r>
          </a:p>
          <a:p>
            <a:pPr algn="ctr"/>
            <a:r>
              <a:rPr lang="ru-RU" b="1" dirty="0"/>
              <a:t>«Слуцкий зональный центр гигиены и эпидемиологии»</a:t>
            </a:r>
          </a:p>
          <a:p>
            <a:pPr algn="ctr"/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92933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врач-гигиенист Пашкеева Анна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1442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/>
              <a:t>Закон Республики Беларусь </a:t>
            </a:r>
            <a:r>
              <a:rPr lang="ru-RU" b="1" dirty="0"/>
              <a:t>«О санитарно-эпидемиологическом благополучии населения»</a:t>
            </a:r>
            <a:r>
              <a:rPr lang="ru-RU" dirty="0"/>
              <a:t> от 07.01.2012 № 340-З в ред. от 10.10.2022 № 208-З</a:t>
            </a:r>
            <a:br>
              <a:rPr lang="ru-RU" dirty="0"/>
            </a:b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Закон Республики Беларусь </a:t>
            </a:r>
            <a:r>
              <a:rPr lang="ru-RU" b="1" dirty="0"/>
              <a:t>«О физической культуре и спорте»</a:t>
            </a:r>
            <a:r>
              <a:rPr lang="ru-RU" dirty="0"/>
              <a:t> от 04.01.2014 № 125-З в ред. от 19.07.2022 № 200-З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Санитарные нормы и правила </a:t>
            </a:r>
            <a:r>
              <a:rPr lang="ru-RU" b="1" dirty="0"/>
              <a:t>«Требования  для учреждений общего среднего образования»</a:t>
            </a:r>
            <a:r>
              <a:rPr lang="ru-RU" dirty="0"/>
              <a:t>, утвержденные постановлением Министерства здравоохранения Республики Беларусь от 27.12.2012 № 206, с дополнениями и изменениями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Специфические санитарно-эпидемиологические требования </a:t>
            </a:r>
            <a:r>
              <a:rPr lang="ru-RU" b="1" dirty="0"/>
              <a:t>к содержанию и эксплуатации учреждений образования</a:t>
            </a:r>
            <a:r>
              <a:rPr lang="ru-RU" dirty="0"/>
              <a:t>, утвержденные постановлением Совета Министров от 07.08.2019 № 525, с дополнениями и изменениями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500042"/>
            <a:ext cx="828680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Республики Беларусь </a:t>
            </a:r>
            <a:r>
              <a:rPr lang="ru-RU" b="1" dirty="0"/>
              <a:t>«О санитарно-эпидемиологическом благополучии населения» </a:t>
            </a:r>
          </a:p>
          <a:p>
            <a:endParaRPr lang="ru-RU" dirty="0"/>
          </a:p>
          <a:p>
            <a:r>
              <a:rPr lang="ru-RU" dirty="0"/>
              <a:t>Статья 11</a:t>
            </a:r>
            <a:r>
              <a:rPr lang="ru-RU" b="1" dirty="0"/>
              <a:t>. Обеспечение санитарно-эпидемиологического благополучия населения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Санитарно-эпидемиологическое благополучие населения обеспечивается путем:</a:t>
            </a:r>
          </a:p>
          <a:p>
            <a:r>
              <a:rPr lang="ru-RU" sz="1000" dirty="0"/>
              <a:t>проведения государственными органами, иными организациями, физическими лицами, в том числе индивидуальными предпринимателями, санитарно-противоэпидемических мероприятий;</a:t>
            </a:r>
          </a:p>
          <a:p>
            <a:r>
              <a:rPr lang="ru-RU" sz="1000" dirty="0"/>
              <a:t>соблюдения государственными органами, иными организациями, физическими лицами, в том числе индивидуальными предпринимателями, законодательства в области санитарно-эпидемиологического благополучия населения;</a:t>
            </a:r>
          </a:p>
          <a:p>
            <a:r>
              <a:rPr lang="ru-RU" sz="1000" dirty="0"/>
              <a:t>государственного санитарно-эпидемиологического нормирования;</a:t>
            </a:r>
          </a:p>
          <a:p>
            <a:r>
              <a:rPr lang="ru-RU" sz="1000" dirty="0"/>
              <a:t>подтверждения соответствия факторов среды обитания человека требованиям законодательства в области санитарно-эпидемиологического благополучия населения, в том числе требованиям безопасности и безвредности для организма человека, а также использования и (или) разработки и утверждения соответствующих методов (методик) определения указанных факторов;</a:t>
            </a:r>
          </a:p>
          <a:p>
            <a:r>
              <a:rPr lang="ru-RU" sz="1000" dirty="0"/>
              <a:t>государственной санитарно-гигиенической экспертизы;</a:t>
            </a:r>
          </a:p>
          <a:p>
            <a:r>
              <a:rPr lang="ru-RU" sz="1000" dirty="0"/>
              <a:t>государственной регистрации;</a:t>
            </a:r>
          </a:p>
          <a:p>
            <a:r>
              <a:rPr lang="ru-RU" sz="1000" dirty="0"/>
              <a:t>социально-гигиенического мониторинга;</a:t>
            </a:r>
          </a:p>
          <a:p>
            <a:r>
              <a:rPr lang="ru-RU" sz="1000" dirty="0"/>
              <a:t>санитарно-эпидемиологического аудита;</a:t>
            </a:r>
          </a:p>
          <a:p>
            <a:r>
              <a:rPr lang="ru-RU" sz="1000" dirty="0"/>
              <a:t>производственного контроля;</a:t>
            </a:r>
          </a:p>
          <a:p>
            <a:r>
              <a:rPr lang="ru-RU" sz="1000" dirty="0"/>
              <a:t>использования достижений науки в изучении состояния здоровья населения, среды обитания человека;</a:t>
            </a:r>
          </a:p>
          <a:p>
            <a:r>
              <a:rPr lang="ru-RU" sz="1000" dirty="0"/>
              <a:t>предоставления информации о санитарно-эпидемиологической обстановке, состоянии среды обитания человека, проводимых санитарно-противоэпидемических мероприятиях;</a:t>
            </a:r>
          </a:p>
          <a:p>
            <a:r>
              <a:rPr lang="ru-RU" dirty="0">
                <a:solidFill>
                  <a:srgbClr val="C00000"/>
                </a:solidFill>
              </a:rPr>
              <a:t>проведения мероприятий по гигиеническому обучению и воспитанию населения;</a:t>
            </a:r>
          </a:p>
          <a:p>
            <a:r>
              <a:rPr lang="ru-RU" dirty="0">
                <a:solidFill>
                  <a:srgbClr val="C00000"/>
                </a:solidFill>
              </a:rPr>
              <a:t>формирования здорового образа жизни.</a:t>
            </a:r>
          </a:p>
          <a:p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Республики Беларусь </a:t>
            </a:r>
            <a:r>
              <a:rPr lang="ru-RU" b="1" dirty="0"/>
              <a:t>«О физической культуре и спорте» </a:t>
            </a:r>
          </a:p>
          <a:p>
            <a:endParaRPr lang="ru-RU" b="1" dirty="0"/>
          </a:p>
          <a:p>
            <a:r>
              <a:rPr lang="ru-RU" dirty="0"/>
              <a:t>Статья 32. </a:t>
            </a:r>
            <a:r>
              <a:rPr lang="ru-RU" b="1" dirty="0"/>
              <a:t>Физическое воспитание обучающихся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1. Учреждения образования</a:t>
            </a:r>
            <a:r>
              <a:rPr lang="ru-RU" sz="1000" dirty="0"/>
              <a:t>, </a:t>
            </a:r>
            <a:r>
              <a:rPr lang="ru-RU" sz="1200" dirty="0"/>
              <a:t>иные организации и индивидуальные предприниматели, которым в соответствии с законодательством предоставлено право осуществлять образовательную деятельность, </a:t>
            </a:r>
            <a:r>
              <a:rPr lang="ru-RU" dirty="0"/>
              <a:t>осуществляют физическое воспитание обучающихся в соответствии с законодательством при реализации </a:t>
            </a:r>
            <a:r>
              <a:rPr lang="ru-RU" dirty="0">
                <a:solidFill>
                  <a:srgbClr val="C00000"/>
                </a:solidFill>
              </a:rPr>
              <a:t>образовательных программ</a:t>
            </a:r>
            <a:r>
              <a:rPr lang="ru-RU" dirty="0"/>
              <a:t>, проведении </a:t>
            </a:r>
            <a:r>
              <a:rPr lang="ru-RU" dirty="0">
                <a:solidFill>
                  <a:srgbClr val="C00000"/>
                </a:solidFill>
              </a:rPr>
              <a:t>физкультурно-оздоровительной и спортивно-массовой</a:t>
            </a:r>
            <a:r>
              <a:rPr lang="ru-RU" dirty="0"/>
              <a:t> работы.</a:t>
            </a:r>
          </a:p>
          <a:p>
            <a:endParaRPr lang="ru-RU" dirty="0"/>
          </a:p>
          <a:p>
            <a:pPr lvl="0"/>
            <a:r>
              <a:rPr lang="ru-RU" dirty="0">
                <a:solidFill>
                  <a:prstClr val="black"/>
                </a:solidFill>
              </a:rPr>
              <a:t>4. Физическое воспитание обучающихся при получении </a:t>
            </a:r>
            <a:r>
              <a:rPr lang="ru-RU" sz="1200" dirty="0">
                <a:solidFill>
                  <a:prstClr val="black"/>
                </a:solidFill>
              </a:rPr>
              <a:t>дошкольного, специального, </a:t>
            </a:r>
            <a:r>
              <a:rPr lang="ru-RU" dirty="0">
                <a:solidFill>
                  <a:prstClr val="black"/>
                </a:solidFill>
              </a:rPr>
              <a:t>общего среднего</a:t>
            </a:r>
            <a:r>
              <a:rPr lang="ru-RU" sz="1000" dirty="0">
                <a:solidFill>
                  <a:prstClr val="black"/>
                </a:solidFill>
              </a:rPr>
              <a:t>, </a:t>
            </a:r>
            <a:r>
              <a:rPr lang="ru-RU" sz="1200" dirty="0">
                <a:solidFill>
                  <a:prstClr val="black"/>
                </a:solidFill>
              </a:rPr>
              <a:t>профессионально-технического, среднего специального </a:t>
            </a:r>
            <a:r>
              <a:rPr lang="ru-RU" dirty="0">
                <a:solidFill>
                  <a:prstClr val="black"/>
                </a:solidFill>
              </a:rPr>
              <a:t>образования осуществляется: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на занятиях по образовательной области "Физическая культура", </a:t>
            </a:r>
            <a:r>
              <a:rPr lang="ru-RU" dirty="0">
                <a:solidFill>
                  <a:srgbClr val="C00000"/>
                </a:solidFill>
              </a:rPr>
              <a:t>учебных занятиях по учебному предмету </a:t>
            </a:r>
            <a:r>
              <a:rPr lang="ru-RU" dirty="0">
                <a:solidFill>
                  <a:prstClr val="black"/>
                </a:solidFill>
              </a:rPr>
              <a:t>(учебной дисциплине) </a:t>
            </a:r>
            <a:r>
              <a:rPr lang="ru-RU" dirty="0">
                <a:solidFill>
                  <a:srgbClr val="C00000"/>
                </a:solidFill>
              </a:rPr>
              <a:t>"Физическая культура и здоровье";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при проведении физкультурно-оздоровительных и спортивно-массовых мероприятий;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 иных формах в соответствии с законодательством.</a:t>
            </a:r>
          </a:p>
          <a:p>
            <a:r>
              <a:rPr lang="ru-RU" sz="1000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Инструкции, методические рекомендации</a:t>
            </a:r>
          </a:p>
          <a:p>
            <a:pPr algn="ctr"/>
            <a:endParaRPr lang="ru-RU" b="1" dirty="0"/>
          </a:p>
          <a:p>
            <a:r>
              <a:rPr lang="ru-RU" dirty="0"/>
              <a:t>Методические рекомендации </a:t>
            </a:r>
            <a:r>
              <a:rPr lang="ru-RU" b="1" dirty="0"/>
              <a:t>«Медико-педагогический контроль за организацией учебно-воспитательного процесса в начальной школе»</a:t>
            </a:r>
            <a:r>
              <a:rPr lang="ru-RU" dirty="0"/>
              <a:t> – Минск, 2003</a:t>
            </a:r>
          </a:p>
          <a:p>
            <a:endParaRPr lang="ru-RU" dirty="0"/>
          </a:p>
          <a:p>
            <a:r>
              <a:rPr lang="ru-RU" dirty="0"/>
              <a:t>Методические рекомендации </a:t>
            </a:r>
            <a:r>
              <a:rPr lang="ru-RU" b="1" dirty="0"/>
              <a:t>«Внутришкольный контроль за физическим воспитанием учащихся»</a:t>
            </a:r>
            <a:r>
              <a:rPr lang="ru-RU" dirty="0"/>
              <a:t> – Минск, 2004</a:t>
            </a:r>
          </a:p>
          <a:p>
            <a:endParaRPr lang="ru-RU" dirty="0"/>
          </a:p>
          <a:p>
            <a:r>
              <a:rPr lang="ru-RU" dirty="0"/>
              <a:t>Инструктивно-методические письма Министерства образования Республики Беларусь </a:t>
            </a:r>
            <a:r>
              <a:rPr lang="ru-RU" b="1" dirty="0"/>
              <a:t>«Об организации физического воспитания учащихся учреждений общего среднего образования»</a:t>
            </a:r>
          </a:p>
          <a:p>
            <a:endParaRPr lang="ru-RU" b="1" dirty="0"/>
          </a:p>
          <a:p>
            <a:r>
              <a:rPr lang="ru-RU" dirty="0"/>
              <a:t>Методические рекомендации </a:t>
            </a:r>
            <a:r>
              <a:rPr lang="ru-RU" b="1" dirty="0"/>
              <a:t>«Гигиенические основы закаливания детей и подростков»</a:t>
            </a:r>
            <a:r>
              <a:rPr lang="ru-RU" dirty="0"/>
              <a:t> - Минск, БГМУ, 2007</a:t>
            </a:r>
          </a:p>
          <a:p>
            <a:endParaRPr lang="ru-RU" b="1" dirty="0"/>
          </a:p>
          <a:p>
            <a:r>
              <a:rPr lang="ru-RU" dirty="0"/>
              <a:t>Инструкция по применению </a:t>
            </a:r>
            <a:r>
              <a:rPr lang="ru-RU" b="1" dirty="0"/>
              <a:t>«Организация здоровьесбережения в учреждениях общего среднего образования путем коррекции двигательных режимов учащихся» </a:t>
            </a:r>
            <a:r>
              <a:rPr lang="ru-RU" dirty="0"/>
              <a:t>от 12.12.2012 № 007-1012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Государственный санитарный надзор</a:t>
            </a:r>
          </a:p>
          <a:p>
            <a:endParaRPr lang="ru-RU" sz="2400" b="1" dirty="0"/>
          </a:p>
          <a:p>
            <a:r>
              <a:rPr lang="ru-RU" sz="2400" dirty="0"/>
              <a:t>Санитарные нормы и правила </a:t>
            </a:r>
            <a:r>
              <a:rPr lang="ru-RU" sz="2400" b="1" dirty="0">
                <a:solidFill>
                  <a:srgbClr val="C00000"/>
                </a:solidFill>
              </a:rPr>
              <a:t>«Требования  для учреждений общего среднего образования»</a:t>
            </a:r>
            <a:r>
              <a:rPr lang="ru-RU" sz="2400" dirty="0"/>
              <a:t>, утвержденные постановлением Министерства здравоохранения Республики Беларусь от </a:t>
            </a:r>
            <a:r>
              <a:rPr lang="ru-RU" sz="2400" b="1" dirty="0">
                <a:solidFill>
                  <a:srgbClr val="C00000"/>
                </a:solidFill>
              </a:rPr>
              <a:t>27.12.2012 № 206</a:t>
            </a:r>
            <a:r>
              <a:rPr lang="ru-RU" sz="2400" dirty="0"/>
              <a:t>, с дополнениями и изменениями</a:t>
            </a:r>
          </a:p>
          <a:p>
            <a:endParaRPr lang="ru-RU" sz="2400" dirty="0"/>
          </a:p>
          <a:p>
            <a:r>
              <a:rPr lang="ru-RU" sz="2400" dirty="0"/>
              <a:t>Специфические санитарно-эпидемиологические требования </a:t>
            </a:r>
            <a:r>
              <a:rPr lang="ru-RU" sz="2400" b="1" dirty="0">
                <a:solidFill>
                  <a:srgbClr val="C00000"/>
                </a:solidFill>
              </a:rPr>
              <a:t>к содержанию и эксплуатации учреждений образования</a:t>
            </a:r>
            <a:r>
              <a:rPr lang="ru-RU" sz="2400" dirty="0"/>
              <a:t>, утвержденные постановлением Совета Министров от </a:t>
            </a:r>
            <a:r>
              <a:rPr lang="ru-RU" sz="2400" b="1" dirty="0">
                <a:solidFill>
                  <a:srgbClr val="C00000"/>
                </a:solidFill>
              </a:rPr>
              <a:t>07.08.2019 № 525</a:t>
            </a:r>
            <a:r>
              <a:rPr lang="ru-RU" sz="2400" dirty="0"/>
              <a:t>, с дополнениями и изменениями,</a:t>
            </a:r>
          </a:p>
          <a:p>
            <a:r>
              <a:rPr lang="ru-RU" sz="2400" dirty="0"/>
              <a:t>последние – </a:t>
            </a:r>
            <a:r>
              <a:rPr lang="ru-RU" sz="2400" b="1" dirty="0">
                <a:solidFill>
                  <a:srgbClr val="C00000"/>
                </a:solidFill>
              </a:rPr>
              <a:t>от 12.07.2024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4F3B4B2-7B96-42A8-B55D-62B7739A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Гл. 6 СанПиН № 206, гл. 5 ССЭТ № 525</a:t>
            </a:r>
            <a:endParaRPr lang="ru-RU" sz="20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Функциональные размеры ученической мебели должны соответствовать росту учащихся.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Столы и стулья, парты должны иметь цифровую и цветовую маркировку.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 каждом учебном помещении устанавливается ученическая мебель 2-3 размеров.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Стулья в комплекте со столами одного размера.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b="1" dirty="0"/>
              <a:t>Изм. от 12.07.2024</a:t>
            </a:r>
            <a:r>
              <a:rPr lang="ru-RU" sz="2200" dirty="0"/>
              <a:t> – введение дополнительного размера мебели № 7 (чёрный цвет) для роста выше 185 см.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Должны быть созданы условия для соблюдения учащимися и работниками личной гигиены. В санитарных узлах должны быть педальные ведра или урны, туалетная бумага, ерши и емкости для их хранения.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Все умывальники должны комплектоваться мылом, электрополотенцами или бумажными полотенцами.</a:t>
            </a:r>
            <a:endParaRPr lang="ru-BY" sz="2200" dirty="0"/>
          </a:p>
        </p:txBody>
      </p:sp>
    </p:spTree>
    <p:extLst>
      <p:ext uri="{BB962C8B-B14F-4D97-AF65-F5344CB8AC3E}">
        <p14:creationId xmlns:p14="http://schemas.microsoft.com/office/powerpoint/2010/main" val="161115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208E04-FC41-44E2-BF66-723B9D23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Гл. 5 СанПиН № 26, гл. 4 ССЭТ № 525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200" dirty="0"/>
              <a:t>Помещения должны иметь естественное освещение, учебные помещения – левостороннее.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Окна не должны затеняться цветами, шторами, мебелью.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Все помещения должны иметь равномерное достаточное искусственное освещение.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Используются преимущественно люминесцентные лампы.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Неисправные и перегоревшие лампы должны своевременно заменяться.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 пасмурные дни искусственным освещением необходимо пользоваться в течение всего рабочего дня.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713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25C967-0841-407E-A807-94A76D38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Гл. 8 СанПиН № 206, гл. 6 ССЭТ № 525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Территория и все помещения должны содержаться в чистоте.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Ежедневной влажной уборке с применением моющих средств подлежат полы, подоконники, мебель, классные доски, дверные ручки, </a:t>
            </a:r>
            <a:r>
              <a:rPr lang="ru-RU" sz="2000" dirty="0" err="1"/>
              <a:t>сантехоборудование</a:t>
            </a:r>
            <a:r>
              <a:rPr lang="ru-RU" sz="20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Влажная уборка учебных помещений – после первой и второй смен; коридоров и рекреаций, санузлов – после каждой перемены; гардероба – после начала уроков; актового зала – в конце дня; спортивного зала – 2 раза в день; обеденного зала – после каждого приема пищи.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Использование средств дезинфекции в местах общего пользования – обеденный зал, санузлы, душевые.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/>
              <a:t>Раздельный уборочный инвентарь – для полов и выше пола; для классов и коридоров, пищеблока, спортивных помещений, медицинских помещений, санузлов.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405523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63671E-8CB2-4FF7-83E0-43B113962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Гл. 7 СанПиН № 206, гл. 7 ССЭТ № 525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Максимальная учебная нагрузка в дни наибольшей работоспособности: </a:t>
            </a:r>
            <a:r>
              <a:rPr lang="ru-RU" sz="2000" dirty="0" err="1"/>
              <a:t>вт</a:t>
            </a:r>
            <a:r>
              <a:rPr lang="ru-RU" sz="2000" dirty="0"/>
              <a:t>, ср – 1-4 </a:t>
            </a:r>
            <a:r>
              <a:rPr lang="ru-RU" sz="2000" dirty="0" err="1"/>
              <a:t>кл</a:t>
            </a:r>
            <a:r>
              <a:rPr lang="ru-RU" sz="2000" dirty="0"/>
              <a:t>.; </a:t>
            </a:r>
            <a:r>
              <a:rPr lang="ru-RU" sz="2000" dirty="0" err="1"/>
              <a:t>вт</a:t>
            </a:r>
            <a:r>
              <a:rPr lang="ru-RU" sz="2000" dirty="0"/>
              <a:t>, ср, </a:t>
            </a:r>
            <a:r>
              <a:rPr lang="ru-RU" sz="2000" dirty="0" err="1"/>
              <a:t>пт</a:t>
            </a:r>
            <a:r>
              <a:rPr lang="ru-RU" sz="2000" dirty="0"/>
              <a:t> – 5-11 </a:t>
            </a:r>
            <a:r>
              <a:rPr lang="ru-RU" sz="2000" dirty="0" err="1"/>
              <a:t>кл</a:t>
            </a:r>
            <a:r>
              <a:rPr lang="ru-RU" sz="2000" dirty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Расписание на неделю составляется с учетом ранговой шкалы трудности предметов.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В течение дня необходимо чередовать учебные предметы, требующие большого умственного напряжения, сосредоточенности и внимания, с другими предметами.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Перерывы – не менее 10 мин, не менее 15 мин – для питания и динамической перемены, не менее 15 мин – между сменами, не менее 20 мин – до факультативов.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3821236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79D1A1-34C2-45E8-9706-558AD033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Гл. 7 СанПиН № 206, гл. 7 ССЭТ № 525 </a:t>
            </a:r>
          </a:p>
          <a:p>
            <a:pPr marL="0" indent="0">
              <a:buNone/>
            </a:pPr>
            <a:r>
              <a:rPr lang="ru-RU" b="1" dirty="0"/>
              <a:t>с изм. от 12.07.2024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В 10-11 </a:t>
            </a:r>
            <a:r>
              <a:rPr lang="ru-RU" sz="2400" dirty="0" err="1"/>
              <a:t>кл</a:t>
            </a:r>
            <a:r>
              <a:rPr lang="ru-RU" sz="2400" dirty="0"/>
              <a:t>. допускаются сдвоенные уроки по предметам на базовом уровне (меньший объем домашних заданий).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В 5-11 </a:t>
            </a:r>
            <a:r>
              <a:rPr lang="ru-RU" sz="2400" dirty="0" err="1"/>
              <a:t>кл</a:t>
            </a:r>
            <a:r>
              <a:rPr lang="ru-RU" sz="2400" dirty="0"/>
              <a:t>. предметы, требующие большого умственного напряжения, сосредоточенности и внимания, допускается изучать на первом и последнем занятии не чаще одного раза в неделю в одном классе (облегчает составление расписания в перегруженных школах).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Возможно проведение контрольных работ на 1-3 уроках в </a:t>
            </a:r>
            <a:r>
              <a:rPr lang="ru-RU" sz="2400" dirty="0" err="1"/>
              <a:t>пт</a:t>
            </a:r>
            <a:r>
              <a:rPr lang="ru-RU" sz="2400" dirty="0"/>
              <a:t> в 5-11 </a:t>
            </a:r>
            <a:r>
              <a:rPr lang="ru-RU" sz="2400" dirty="0" err="1"/>
              <a:t>кл</a:t>
            </a:r>
            <a:r>
              <a:rPr lang="ru-RU" sz="2400" dirty="0"/>
              <a:t>. (равномерное распределение в течение недели).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17027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214422"/>
          <a:ext cx="80010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71435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Распределение детей по группам здоровья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6C0163-9855-4BDD-9314-1166CF41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Гл. 10 ССЭТ № 525 </a:t>
            </a:r>
          </a:p>
          <a:p>
            <a:pPr marL="0" indent="0">
              <a:buNone/>
            </a:pPr>
            <a:r>
              <a:rPr lang="ru-RU" b="1" dirty="0"/>
              <a:t>с изм. от 12.07.2024</a:t>
            </a:r>
          </a:p>
          <a:p>
            <a:pPr marL="0" lvl="0" indent="0">
              <a:spcBef>
                <a:spcPts val="1200"/>
              </a:spcBef>
              <a:buClr>
                <a:srgbClr val="F07F09"/>
              </a:buClr>
              <a:buNone/>
            </a:pPr>
            <a:r>
              <a:rPr lang="ru-RU" sz="2200" dirty="0">
                <a:solidFill>
                  <a:prstClr val="black"/>
                </a:solidFill>
              </a:rPr>
              <a:t>Занятия по физ. культуре допускается проводить первым или последним уроком два раза в неделю (облегчает составление расписания).</a:t>
            </a:r>
          </a:p>
          <a:p>
            <a:pPr marL="0" lvl="0" indent="0">
              <a:spcBef>
                <a:spcPts val="1200"/>
              </a:spcBef>
              <a:buClr>
                <a:srgbClr val="F07F09"/>
              </a:buClr>
              <a:buNone/>
            </a:pPr>
            <a:r>
              <a:rPr lang="ru-RU" sz="2200" dirty="0">
                <a:solidFill>
                  <a:prstClr val="black"/>
                </a:solidFill>
              </a:rPr>
              <a:t>Дневной сон в группах продленного дня обязателен для учащихся 6-летнего возраста(на начало учебного года) (целесообразно формирование групп продленного дня раздельным для детей 6- и 7-летнего возраста).</a:t>
            </a:r>
          </a:p>
          <a:p>
            <a:pPr marL="0" lvl="0" indent="0">
              <a:spcBef>
                <a:spcPts val="1200"/>
              </a:spcBef>
              <a:buClr>
                <a:srgbClr val="F07F09"/>
              </a:buClr>
              <a:buNone/>
            </a:pPr>
            <a:endParaRPr lang="ru-RU" sz="2200" dirty="0">
              <a:solidFill>
                <a:prstClr val="black"/>
              </a:solidFill>
            </a:endParaRPr>
          </a:p>
          <a:p>
            <a:pPr marL="0" lvl="0" indent="0">
              <a:spcBef>
                <a:spcPts val="1200"/>
              </a:spcBef>
              <a:buClr>
                <a:srgbClr val="F07F09"/>
              </a:buClr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1945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повышения эффективности профилактических и оздоровительных мероприятий необходимо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добиваться взаимодействия и согласованности в работе администрации учреждений образования, педагогов  и медицинского персонала по формированию </a:t>
            </a:r>
            <a:r>
              <a:rPr lang="ru-RU" dirty="0" err="1"/>
              <a:t>здоровьесберегающей</a:t>
            </a:r>
            <a:r>
              <a:rPr lang="ru-RU" dirty="0"/>
              <a:t> среды,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2. оказывать методическую помощь педагогическому коллективу и обслуживающему персоналу по вопросам организации оздоровительных мероприятий,</a:t>
            </a:r>
          </a:p>
        </p:txBody>
      </p:sp>
      <p:pic>
        <p:nvPicPr>
          <p:cNvPr id="1026" name="Picture 2" descr="D:\Пашкеева Московский ЦГиЭ 2016г\ФВР\фото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52700"/>
            <a:ext cx="3857651" cy="26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20688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осуществлять контроль соблюдения требований к организации и поведению профилактических и оздоровительных мероприятий,</a:t>
            </a:r>
          </a:p>
          <a:p>
            <a:endParaRPr lang="ru-RU" dirty="0"/>
          </a:p>
          <a:p>
            <a:r>
              <a:rPr lang="ru-RU" dirty="0"/>
              <a:t>4. проводить анализ эффективности работы, разрабатывать коррекции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технологий,</a:t>
            </a:r>
          </a:p>
          <a:p>
            <a:endParaRPr lang="ru-RU" dirty="0"/>
          </a:p>
          <a:p>
            <a:r>
              <a:rPr lang="ru-RU" dirty="0"/>
              <a:t>5. проводить разъяснительную работу с родителями о значении профилактических и оздоровительных мероприятий.</a:t>
            </a:r>
          </a:p>
        </p:txBody>
      </p:sp>
      <p:pic>
        <p:nvPicPr>
          <p:cNvPr id="2050" name="Picture 2" descr="D:\Пашкеева Московский ЦГиЭ 2016г\ФВР\фото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146" y="2011263"/>
            <a:ext cx="4143404" cy="3133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3FC4C-6EC6-4143-B351-4C4E436B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071546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Распределение детей</a:t>
            </a:r>
          </a:p>
          <a:p>
            <a:pPr algn="ctr"/>
            <a:r>
              <a:rPr lang="ru-RU" b="1" dirty="0"/>
              <a:t>на медицинские группы для занятий физкультурой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786058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Основные факторы риска:</a:t>
            </a:r>
          </a:p>
          <a:p>
            <a:endParaRPr lang="ru-RU" sz="2000" b="1" dirty="0"/>
          </a:p>
          <a:p>
            <a:r>
              <a:rPr lang="ru-RU" sz="2000" dirty="0"/>
              <a:t>- стрессовые педагогические практики,</a:t>
            </a:r>
          </a:p>
          <a:p>
            <a:r>
              <a:rPr lang="ru-RU" sz="2000" dirty="0"/>
              <a:t>- интенсификация учебного процесса,</a:t>
            </a:r>
          </a:p>
          <a:p>
            <a:r>
              <a:rPr lang="ru-RU" sz="2000" dirty="0"/>
              <a:t>- несоответствие методик обучения функциональным и возрастным возможностям школьника,</a:t>
            </a:r>
          </a:p>
          <a:p>
            <a:r>
              <a:rPr lang="ru-RU" sz="2000" dirty="0"/>
              <a:t>- несоблюдение физиолого-гигиенических требований к обеспечению учебного процесса,</a:t>
            </a:r>
          </a:p>
          <a:p>
            <a:r>
              <a:rPr lang="ru-RU" sz="2000" dirty="0"/>
              <a:t>- разрушение службы школьного медицинского контроля,</a:t>
            </a:r>
          </a:p>
          <a:p>
            <a:r>
              <a:rPr lang="ru-RU" sz="2000" dirty="0"/>
              <a:t>- недостаточная активность работы с родителями по ФЗОЖ.</a:t>
            </a:r>
          </a:p>
          <a:p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943099"/>
              </p:ext>
            </p:extLst>
          </p:nvPr>
        </p:nvGraphicFramePr>
        <p:xfrm>
          <a:off x="785786" y="500042"/>
          <a:ext cx="7858180" cy="248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77124101"/>
              </p:ext>
            </p:extLst>
          </p:nvPr>
        </p:nvGraphicFramePr>
        <p:xfrm>
          <a:off x="323528" y="188640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333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я флешка\Пашкеева\реферат БелМАПО\фото для реферата 2\95_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3395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Система медико-педагогического контроля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разработана с целью повышения эффективности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4296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1071546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Медико-педагогический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418736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гиподинамия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большой объем умственной нагрузки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статическое напряжение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недостаточное пребывание на свежем воздухе</a:t>
            </a:r>
          </a:p>
        </p:txBody>
      </p:sp>
      <p:pic>
        <p:nvPicPr>
          <p:cNvPr id="3074" name="Picture 2" descr="C:\Users\Александр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857232"/>
            <a:ext cx="4786346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AE5839-CDF0-4C33-B9C6-E0F494A36E43}"/>
              </a:ext>
            </a:extLst>
          </p:cNvPr>
          <p:cNvSpPr/>
          <p:nvPr/>
        </p:nvSpPr>
        <p:spPr>
          <a:xfrm>
            <a:off x="827584" y="692697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Принципы организации профилактических мероприятий:</a:t>
            </a:r>
          </a:p>
          <a:p>
            <a:endParaRPr lang="ru-RU" sz="3200" b="1" dirty="0"/>
          </a:p>
          <a:p>
            <a:r>
              <a:rPr lang="ru-RU" sz="3200" dirty="0"/>
              <a:t>- комплексность,</a:t>
            </a:r>
          </a:p>
          <a:p>
            <a:r>
              <a:rPr lang="ru-RU" sz="3200" dirty="0"/>
              <a:t>- непрерывность,</a:t>
            </a:r>
          </a:p>
          <a:p>
            <a:r>
              <a:rPr lang="ru-RU" sz="3200" dirty="0"/>
              <a:t>- максимальный охват,</a:t>
            </a:r>
          </a:p>
          <a:p>
            <a:r>
              <a:rPr lang="ru-RU" sz="3200" dirty="0"/>
              <a:t>- доступность,</a:t>
            </a:r>
          </a:p>
          <a:p>
            <a:r>
              <a:rPr lang="ru-RU" sz="3200" dirty="0"/>
              <a:t>- положительная мотивация,</a:t>
            </a:r>
          </a:p>
          <a:p>
            <a:r>
              <a:rPr lang="ru-RU" sz="3200" dirty="0"/>
              <a:t>- санитарно-гигиенический режим.</a:t>
            </a:r>
          </a:p>
        </p:txBody>
      </p:sp>
    </p:spTree>
    <p:extLst>
      <p:ext uri="{BB962C8B-B14F-4D97-AF65-F5344CB8AC3E}">
        <p14:creationId xmlns:p14="http://schemas.microsoft.com/office/powerpoint/2010/main" val="3644202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1278</TotalTime>
  <Words>1089</Words>
  <Application>Microsoft Office PowerPoint</Application>
  <PresentationFormat>Экран (4:3)</PresentationFormat>
  <Paragraphs>163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Verdana</vt:lpstr>
      <vt:lpstr>Wingdings</vt:lpstr>
      <vt:lpstr>Wingdings 2</vt:lpstr>
      <vt:lpstr>Аспект</vt:lpstr>
      <vt:lpstr>О нормативно-правовых актах в области санитарно-эпидемиологического благополучия населения, обеспечивающих здоровьесбережение учащихся в учреждениях общего среднего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Гигиенические аспекты физического воспитания учащихся учреждений общего среднего образования  Основы формирования здорового образа жизни у детей и подростков </dc:title>
  <dc:creator>КУЗЬМИНИЧ Екатерина</dc:creator>
  <cp:lastModifiedBy>User</cp:lastModifiedBy>
  <cp:revision>115</cp:revision>
  <dcterms:created xsi:type="dcterms:W3CDTF">2016-02-24T11:34:22Z</dcterms:created>
  <dcterms:modified xsi:type="dcterms:W3CDTF">2024-10-08T13:36:57Z</dcterms:modified>
</cp:coreProperties>
</file>